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147481366" r:id="rId2"/>
    <p:sldId id="2147481363" r:id="rId3"/>
    <p:sldId id="2147481351" r:id="rId4"/>
    <p:sldId id="2147481354" r:id="rId5"/>
    <p:sldId id="2147481365" r:id="rId6"/>
    <p:sldId id="2147481356" r:id="rId7"/>
    <p:sldId id="2147481357" r:id="rId8"/>
    <p:sldId id="2147481364" r:id="rId9"/>
    <p:sldId id="2147481358" r:id="rId10"/>
    <p:sldId id="2147481359" r:id="rId11"/>
    <p:sldId id="2147481360" r:id="rId12"/>
    <p:sldId id="21474813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1" autoAdjust="0"/>
    <p:restoredTop sz="69104"/>
  </p:normalViewPr>
  <p:slideViewPr>
    <p:cSldViewPr snapToGrid="0">
      <p:cViewPr varScale="1">
        <p:scale>
          <a:sx n="58" d="100"/>
          <a:sy n="58" d="100"/>
        </p:scale>
        <p:origin x="90" y="570"/>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9D1A8-F942-4365-A419-D1A035C0143B}"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59379-5E26-4110-93F7-AA96C9ECC293}" type="slidenum">
              <a:rPr lang="en-US" smtClean="0"/>
              <a:t>‹#›</a:t>
            </a:fld>
            <a:endParaRPr lang="en-US"/>
          </a:p>
        </p:txBody>
      </p:sp>
    </p:spTree>
    <p:extLst>
      <p:ext uri="{BB962C8B-B14F-4D97-AF65-F5344CB8AC3E}">
        <p14:creationId xmlns:p14="http://schemas.microsoft.com/office/powerpoint/2010/main" val="53898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everyone. Welcome to our presentation on "Detection and Prevention of Vehicle Insurance Claim Fraud.”</a:t>
            </a:r>
          </a:p>
          <a:p>
            <a:endParaRPr lang="en-US" dirty="0"/>
          </a:p>
          <a:p>
            <a:r>
              <a:rPr lang="en-US" dirty="0"/>
              <a:t>I am Muhammad Haris, presenting on behalf of our team. Our project lead is Outhai Xayavongsa, and our technical team leader is Aaron Ramirez.</a:t>
            </a:r>
          </a:p>
          <a:p>
            <a:endParaRPr lang="en-US" dirty="0"/>
          </a:p>
          <a:p>
            <a:r>
              <a:rPr lang="en-US" dirty="0"/>
              <a:t>Together, we have worked diligently to develop a reliable predictive model that leverages historical data to identify fraudulent claims effectively.</a:t>
            </a:r>
          </a:p>
          <a:p>
            <a:endParaRPr lang="en-US" dirty="0"/>
          </a:p>
          <a:p>
            <a:r>
              <a:rPr lang="en-US" dirty="0"/>
              <a:t>Today, we will guide you through our approach, key findings, and actionable recommendations. </a:t>
            </a:r>
          </a:p>
          <a:p>
            <a:endParaRPr lang="en-US" dirty="0"/>
          </a:p>
          <a:p>
            <a:r>
              <a:rPr lang="en-US" dirty="0"/>
              <a:t>Let's delve into how we can enhance the security and trustworthiness of our insurance system through advanced machine learning techniques.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4CBDAE6-D274-4CD5-9AC4-1DC94EBEB61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116662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our models, we compared their performance based on the evaluation metrics. The graph here provides a visual comparison of each model's accuracy, precision, recall, and F1 score.</a:t>
            </a:r>
          </a:p>
          <a:p>
            <a:endParaRPr lang="en-US" dirty="0"/>
          </a:p>
          <a:p>
            <a:r>
              <a:rPr lang="en-US" dirty="0"/>
              <a:t>Starting with accuracy, </a:t>
            </a:r>
            <a:r>
              <a:rPr lang="en-US" dirty="0" err="1"/>
              <a:t>CatBoost</a:t>
            </a:r>
            <a:r>
              <a:rPr lang="en-US" dirty="0"/>
              <a:t> achieved the highest score at 86%, closely followed by Random Forest and </a:t>
            </a:r>
            <a:r>
              <a:rPr lang="en-US" dirty="0" err="1"/>
              <a:t>XGBoost</a:t>
            </a:r>
            <a:r>
              <a:rPr lang="en-US" dirty="0"/>
              <a:t>. Precision, which measures the accuracy of positive predictions, showed similar results with </a:t>
            </a:r>
            <a:r>
              <a:rPr lang="en-US" dirty="0" err="1"/>
              <a:t>CatBoost</a:t>
            </a:r>
            <a:r>
              <a:rPr lang="en-US" dirty="0"/>
              <a:t> leading at 80%.</a:t>
            </a:r>
          </a:p>
          <a:p>
            <a:endParaRPr lang="en-US" dirty="0"/>
          </a:p>
          <a:p>
            <a:r>
              <a:rPr lang="en-US" dirty="0"/>
              <a:t>Recall, an indicator of how well the model identifies actual positives, saw </a:t>
            </a:r>
            <a:r>
              <a:rPr lang="en-US" dirty="0" err="1"/>
              <a:t>CatBoost</a:t>
            </a:r>
            <a:r>
              <a:rPr lang="en-US" dirty="0"/>
              <a:t> once again at the top with a remarkable score of 0.946. Finally, the F1 score, which balances precision and recall, highlighted </a:t>
            </a:r>
            <a:r>
              <a:rPr lang="en-US" dirty="0" err="1"/>
              <a:t>CatBoost</a:t>
            </a:r>
            <a:r>
              <a:rPr lang="en-US" dirty="0"/>
              <a:t> as the leader at 87%.</a:t>
            </a:r>
          </a:p>
          <a:p>
            <a:endParaRPr lang="en-US" dirty="0"/>
          </a:p>
          <a:p>
            <a:r>
              <a:rPr lang="en-US" dirty="0"/>
              <a:t>Isolation Forest, while useful for anomaly detection, showed significantly lower performance across all metrics. This indicates it's not suitable for our fraud detection needs.</a:t>
            </a:r>
          </a:p>
          <a:p>
            <a:endParaRPr lang="en-US" dirty="0"/>
          </a:p>
          <a:p>
            <a:r>
              <a:rPr lang="en-US" dirty="0"/>
              <a:t>Given these results, we selected </a:t>
            </a:r>
            <a:r>
              <a:rPr lang="en-US" dirty="0" err="1"/>
              <a:t>CatBoost</a:t>
            </a:r>
            <a:r>
              <a:rPr lang="en-US" dirty="0"/>
              <a:t> as our primary model for detecting vehicle insurance fraud due to its superior performance across all key metrics.</a:t>
            </a:r>
          </a:p>
          <a:p>
            <a:pPr>
              <a:spcBef>
                <a:spcPts val="0"/>
              </a:spcBef>
              <a:spcAft>
                <a:spcPts val="0"/>
              </a:spcAft>
            </a:pPr>
            <a:endParaRPr lang="en-US" dirty="0"/>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10</a:t>
            </a:fld>
            <a:endParaRPr lang="en-US" altLang="en-US"/>
          </a:p>
        </p:txBody>
      </p:sp>
    </p:spTree>
    <p:extLst>
      <p:ext uri="{BB962C8B-B14F-4D97-AF65-F5344CB8AC3E}">
        <p14:creationId xmlns:p14="http://schemas.microsoft.com/office/powerpoint/2010/main" val="363180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comprehensive analysis of multiple AI models for detecting fraudulent vehicle insurance claims highlighted the </a:t>
            </a:r>
            <a:r>
              <a:rPr lang="en-US" dirty="0" err="1"/>
              <a:t>CatBoost</a:t>
            </a:r>
            <a:r>
              <a:rPr lang="en-US" dirty="0"/>
              <a:t> model as the top performer across all key metrics, including accuracy, precision, recall, and F1 score. </a:t>
            </a:r>
          </a:p>
          <a:p>
            <a:endParaRPr lang="en-US" dirty="0"/>
          </a:p>
          <a:p>
            <a:r>
              <a:rPr lang="en-US" dirty="0"/>
              <a:t>This indicates its superior capability in accurately identifying fraudulent claims. Models like Random Forest and </a:t>
            </a:r>
            <a:r>
              <a:rPr lang="en-US" dirty="0" err="1"/>
              <a:t>XGBoost</a:t>
            </a:r>
            <a:r>
              <a:rPr lang="en-US" dirty="0"/>
              <a:t> also demonstrated strong performance, making them viable options. </a:t>
            </a:r>
          </a:p>
          <a:p>
            <a:endParaRPr lang="en-US" dirty="0"/>
          </a:p>
          <a:p>
            <a:r>
              <a:rPr lang="en-US" dirty="0"/>
              <a:t>However, the Isolation Forest model did not perform well and is not suitable for this specific task. </a:t>
            </a:r>
          </a:p>
          <a:p>
            <a:endParaRPr lang="en-US" dirty="0"/>
          </a:p>
          <a:p>
            <a:r>
              <a:rPr lang="en-US" dirty="0"/>
              <a:t>Implementing these models can help insurance companies reduce financial losses, streamline claims processing, and maintain fair premium pricing, ultimately fostering better customer trust.</a:t>
            </a: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11</a:t>
            </a:fld>
            <a:endParaRPr lang="en-US" altLang="en-US"/>
          </a:p>
        </p:txBody>
      </p:sp>
    </p:spTree>
    <p:extLst>
      <p:ext uri="{BB962C8B-B14F-4D97-AF65-F5344CB8AC3E}">
        <p14:creationId xmlns:p14="http://schemas.microsoft.com/office/powerpoint/2010/main" val="126593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Recommendations:</a:t>
            </a:r>
          </a:p>
          <a:p>
            <a:r>
              <a:rPr lang="en-US" dirty="0"/>
              <a:t>We recommend deploying the </a:t>
            </a:r>
            <a:r>
              <a:rPr lang="en-US" dirty="0" err="1"/>
              <a:t>CatBoost</a:t>
            </a:r>
            <a:r>
              <a:rPr lang="en-US" dirty="0"/>
              <a:t> model as the primary tool for detecting fraudulent vehicle insurance claims due to its superior performance. To ensure robustness, Random Forest or </a:t>
            </a:r>
            <a:r>
              <a:rPr lang="en-US" dirty="0" err="1"/>
              <a:t>XGBoost</a:t>
            </a:r>
            <a:r>
              <a:rPr lang="en-US" dirty="0"/>
              <a:t> can be used as supplementary models. </a:t>
            </a:r>
          </a:p>
          <a:p>
            <a:endParaRPr lang="en-US" dirty="0"/>
          </a:p>
          <a:p>
            <a:r>
              <a:rPr lang="en-US" dirty="0"/>
              <a:t>Continuous monitoring and periodic retraining of these models are essential to adapt to evolving fraud patterns and maintain their effectiveness.</a:t>
            </a:r>
          </a:p>
          <a:p>
            <a:endParaRPr lang="en-US" dirty="0"/>
          </a:p>
          <a:p>
            <a:r>
              <a:rPr lang="en-US" dirty="0"/>
              <a:t>Additionally, integrating these models with the claims processing system will automate fraud detection, enhancing both efficiency and accuracy in handling claims.</a:t>
            </a:r>
          </a:p>
          <a:p>
            <a:pPr>
              <a:spcBef>
                <a:spcPts val="0"/>
              </a:spcBef>
              <a:spcAft>
                <a:spcPts val="0"/>
              </a:spcAft>
            </a:pPr>
            <a:endParaRPr lang="en-US" dirty="0">
              <a:cs typeface="Arial"/>
            </a:endParaRPr>
          </a:p>
          <a:p>
            <a:pPr>
              <a:spcBef>
                <a:spcPts val="0"/>
              </a:spcBef>
              <a:spcAft>
                <a:spcPts val="0"/>
              </a:spcAft>
            </a:pPr>
            <a:r>
              <a:rPr lang="en-US" u="sng" dirty="0">
                <a:cs typeface="Arial"/>
              </a:rPr>
              <a:t>Societal Impacts:</a:t>
            </a:r>
          </a:p>
          <a:p>
            <a:pPr>
              <a:spcBef>
                <a:spcPts val="0"/>
              </a:spcBef>
              <a:spcAft>
                <a:spcPts val="0"/>
              </a:spcAft>
            </a:pPr>
            <a:r>
              <a:rPr lang="en-US" dirty="0"/>
              <a:t>Implementing advanced AI models for fraud detection has significant societal impacts. </a:t>
            </a:r>
          </a:p>
          <a:p>
            <a:pPr>
              <a:spcBef>
                <a:spcPts val="0"/>
              </a:spcBef>
              <a:spcAft>
                <a:spcPts val="0"/>
              </a:spcAft>
            </a:pPr>
            <a:endParaRPr lang="en-US" dirty="0"/>
          </a:p>
          <a:p>
            <a:pPr>
              <a:spcBef>
                <a:spcPts val="0"/>
              </a:spcBef>
              <a:spcAft>
                <a:spcPts val="0"/>
              </a:spcAft>
            </a:pPr>
            <a:r>
              <a:rPr lang="en-US" dirty="0"/>
              <a:t>Firstly, it provides financial protection by reducing losses for insurance companies, which can result in lower premiums for customers. This enhances the affordability of insurance. </a:t>
            </a:r>
          </a:p>
          <a:p>
            <a:pPr>
              <a:spcBef>
                <a:spcPts val="0"/>
              </a:spcBef>
              <a:spcAft>
                <a:spcPts val="0"/>
              </a:spcAft>
            </a:pPr>
            <a:endParaRPr lang="en-US" dirty="0"/>
          </a:p>
          <a:p>
            <a:pPr>
              <a:spcBef>
                <a:spcPts val="0"/>
              </a:spcBef>
              <a:spcAft>
                <a:spcPts val="0"/>
              </a:spcAft>
            </a:pPr>
            <a:r>
              <a:rPr lang="en-US" dirty="0"/>
              <a:t>Secondly, the fair and transparent processing of claims builds customer trust, leading to higher satisfaction and loyalty. </a:t>
            </a:r>
          </a:p>
          <a:p>
            <a:pPr>
              <a:spcBef>
                <a:spcPts val="0"/>
              </a:spcBef>
              <a:spcAft>
                <a:spcPts val="0"/>
              </a:spcAft>
            </a:pPr>
            <a:endParaRPr lang="en-US" dirty="0"/>
          </a:p>
          <a:p>
            <a:pPr>
              <a:spcBef>
                <a:spcPts val="0"/>
              </a:spcBef>
              <a:spcAft>
                <a:spcPts val="0"/>
              </a:spcAft>
            </a:pPr>
            <a:r>
              <a:rPr lang="en-US" dirty="0"/>
              <a:t>Lastly, by setting a benchmark for fraud detection, we can encourage other companies within the industry to adopt similar technologies, driving overall improvements in the insurance sector's standards and practices.</a:t>
            </a: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12</a:t>
            </a:fld>
            <a:endParaRPr lang="en-US" altLang="en-US"/>
          </a:p>
        </p:txBody>
      </p:sp>
    </p:spTree>
    <p:extLst>
      <p:ext uri="{BB962C8B-B14F-4D97-AF65-F5344CB8AC3E}">
        <p14:creationId xmlns:p14="http://schemas.microsoft.com/office/powerpoint/2010/main" val="391108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to understand the gravity of the issue we're dealing with—insurance fraud. </a:t>
            </a:r>
          </a:p>
          <a:p>
            <a:endParaRPr lang="en-US" dirty="0"/>
          </a:p>
          <a:p>
            <a:r>
              <a:rPr lang="en-US" dirty="0"/>
              <a:t>Insurance fraud costs companies millions of dollars annually, impacting profitability and premium rates for honest customers. This not only affects the bottom line of insurance companies but also places a financial burden on policyholders, leading to higher premiums and reduced customer satisfaction.</a:t>
            </a:r>
          </a:p>
          <a:p>
            <a:endParaRPr lang="en-US" dirty="0"/>
          </a:p>
          <a:p>
            <a:r>
              <a:rPr lang="en-US" dirty="0"/>
              <a:t>Detecting fraudulent claims promptly and accurately is crucial for minimizing financial losses and maintaining customer trust. By swiftly identifying and addressing fraudulent activities, we can enhance operational efficiency and foster a fair, transparent environment where our customers feel valued and protected.</a:t>
            </a:r>
          </a:p>
          <a:p>
            <a:endParaRPr lang="en-US" dirty="0"/>
          </a:p>
          <a:p>
            <a:r>
              <a:rPr lang="en-US" dirty="0"/>
              <a:t>In 2022 alone, the insurance industry in the United States generated over $276 billion in revenue, with vehicle insurance being a significant contributor. Fraudulent claims not only affect insurance companies but also impact related industries such as tourism and dining, and account for a substantial portion of the nearly $23 billion in tax revenues.</a:t>
            </a:r>
          </a:p>
          <a:p>
            <a:endParaRPr lang="en-US" dirty="0"/>
          </a:p>
          <a:p>
            <a:r>
              <a:rPr lang="en-US" dirty="0"/>
              <a:t>Understanding the problem is the first step towards solving it. By acknowledging the significant financial and reputational impact of insurance fraud, we can appreciate the importance of our project’s objective—developing a reliable model to detect and prevent fraudulent claims. This initiative is not just a technical endeavor but a strategic move to safeguard our business and our customers.</a:t>
            </a:r>
          </a:p>
          <a:p>
            <a:endParaRPr lang="en-US" dirty="0"/>
          </a:p>
        </p:txBody>
      </p:sp>
      <p:sp>
        <p:nvSpPr>
          <p:cNvPr id="4" name="Slide Number Placeholder 3"/>
          <p:cNvSpPr>
            <a:spLocks noGrp="1"/>
          </p:cNvSpPr>
          <p:nvPr>
            <p:ph type="sldNum" sz="quarter" idx="5"/>
          </p:nvPr>
        </p:nvSpPr>
        <p:spPr/>
        <p:txBody>
          <a:bodyPr/>
          <a:lstStyle/>
          <a:p>
            <a:fld id="{5F559379-5E26-4110-93F7-AA96C9ECC293}" type="slidenum">
              <a:rPr lang="en-US" smtClean="0"/>
              <a:t>2</a:t>
            </a:fld>
            <a:endParaRPr lang="en-US"/>
          </a:p>
        </p:txBody>
      </p:sp>
    </p:spTree>
    <p:extLst>
      <p:ext uri="{BB962C8B-B14F-4D97-AF65-F5344CB8AC3E}">
        <p14:creationId xmlns:p14="http://schemas.microsoft.com/office/powerpoint/2010/main" val="157229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Fraudulent claims not only lead to significant financial losses for insurance companies but also undermine the trust and fairness of the entire insurance system. These fraudulent activities can range from staged accidents to exaggerated personal injury claims, making the claims process more complicated and expensive.</a:t>
            </a:r>
          </a:p>
          <a:p>
            <a:endParaRPr lang="en-US" dirty="0"/>
          </a:p>
          <a:p>
            <a:r>
              <a:rPr lang="en-US" dirty="0"/>
              <a:t>Our key question is: </a:t>
            </a:r>
            <a:r>
              <a:rPr lang="en-US" i="1" dirty="0"/>
              <a:t>How can vehicle and policy data be leveraged to accurately detect and prevent fraudulent insurance claims? </a:t>
            </a:r>
          </a:p>
          <a:p>
            <a:endParaRPr lang="en-US" i="1" dirty="0"/>
          </a:p>
          <a:p>
            <a:r>
              <a:rPr lang="en-US" dirty="0"/>
              <a:t>This question is at the heart of our project, as we aim to find a robust solution to this pervasive problem.</a:t>
            </a:r>
          </a:p>
          <a:p>
            <a:endParaRPr lang="en-US" dirty="0"/>
          </a:p>
          <a:p>
            <a:r>
              <a:rPr lang="en-US" dirty="0"/>
              <a:t>The primary goal of our project is to develop a reliable predictive model that can accurately identify fraudulent claims using historical data. This model is designed to:</a:t>
            </a:r>
          </a:p>
          <a:p>
            <a:endParaRPr lang="en-US" dirty="0"/>
          </a:p>
          <a:p>
            <a:pPr>
              <a:buFont typeface="Arial" panose="020B0604020202020204" pitchFamily="34" charset="0"/>
              <a:buChar char="•"/>
            </a:pPr>
            <a:r>
              <a:rPr lang="en-US" b="1" dirty="0"/>
              <a:t>Reduce Financial Losses:</a:t>
            </a:r>
            <a:r>
              <a:rPr lang="en-US" dirty="0"/>
              <a:t> By identifying fraudulent claims early, we can prevent unnecessary payouts, saving the company significant amounts of money.</a:t>
            </a:r>
          </a:p>
          <a:p>
            <a:pPr>
              <a:buFont typeface="Arial" panose="020B0604020202020204" pitchFamily="34" charset="0"/>
              <a:buChar char="•"/>
            </a:pPr>
            <a:r>
              <a:rPr lang="en-US" b="1" dirty="0"/>
              <a:t>Enhance Operational Efficiency:</a:t>
            </a:r>
            <a:r>
              <a:rPr lang="en-US" dirty="0"/>
              <a:t> Streamlining the claims process by quickly flagging potentially fraudulent claims allows for faster and more efficient handling of legitimate claims.</a:t>
            </a:r>
          </a:p>
          <a:p>
            <a:pPr>
              <a:buFont typeface="Arial" panose="020B0604020202020204" pitchFamily="34" charset="0"/>
              <a:buChar char="•"/>
            </a:pPr>
            <a:r>
              <a:rPr lang="en-US" b="1" dirty="0"/>
              <a:t>Boost Customer Trust:</a:t>
            </a:r>
            <a:r>
              <a:rPr lang="en-US" dirty="0"/>
              <a:t> Ensuring that only valid claims are paid helps maintain fair premium pricing and increases trust among policyholders.</a:t>
            </a:r>
          </a:p>
          <a:p>
            <a:endParaRPr lang="en-US" dirty="0"/>
          </a:p>
          <a:p>
            <a:r>
              <a:rPr lang="en-US" dirty="0"/>
              <a:t>In summary, this project aims to use historical data to develop a model that accurately detects and prevents fraudulent insurance claims, thereby protecting the financial health of the company and ensuring fairness for our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660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Dataset Overview:</a:t>
            </a:r>
            <a:endParaRPr lang="en-US" dirty="0"/>
          </a:p>
          <a:p>
            <a:pPr marL="457200" lvl="1" indent="0">
              <a:buFont typeface="+mj-lt"/>
              <a:buNone/>
            </a:pPr>
            <a:r>
              <a:rPr lang="en-US" dirty="0"/>
              <a:t>In this section, we provide a high-level summary of the dataset. This includes the number of records, the types of features (such as numerical and categorical variables), and any initial observations about the data's distribution and structure. Understanding the scope and content of the dataset sets the foundation for further analysis.</a:t>
            </a:r>
          </a:p>
          <a:p>
            <a:pPr marL="457200" lvl="1" indent="0">
              <a:buFont typeface="+mj-lt"/>
              <a:buNone/>
            </a:pPr>
            <a:endParaRPr lang="en-US" dirty="0"/>
          </a:p>
          <a:p>
            <a:pPr>
              <a:buFont typeface="+mj-lt"/>
              <a:buAutoNum type="arabicPeriod"/>
            </a:pPr>
            <a:r>
              <a:rPr lang="en-US" b="1" dirty="0"/>
              <a:t>Understanding Data:</a:t>
            </a:r>
            <a:endParaRPr lang="en-US" dirty="0"/>
          </a:p>
          <a:p>
            <a:pPr marL="457200" lvl="1" indent="0">
              <a:buFont typeface="+mj-lt"/>
              <a:buNone/>
            </a:pPr>
            <a:r>
              <a:rPr lang="en-US" dirty="0"/>
              <a:t>Here, we conduct a more in-depth examination of the data. This involves exploring the relationships between features, identifying any potential patterns, and understanding the context of each variable. For example, we look at how different features correlate with the target variable, which in this case is the presence of fraud. This step helps us identify which features might be most predictive of fraudulent claims.</a:t>
            </a:r>
          </a:p>
          <a:p>
            <a:pPr marL="457200" lvl="1" indent="0">
              <a:buFont typeface="+mj-lt"/>
              <a:buNone/>
            </a:pPr>
            <a:endParaRPr lang="en-US" dirty="0"/>
          </a:p>
          <a:p>
            <a:pPr>
              <a:buFont typeface="+mj-lt"/>
              <a:buAutoNum type="arabicPeriod"/>
            </a:pPr>
            <a:r>
              <a:rPr lang="en-US" b="1" dirty="0"/>
              <a:t>Data Cleaning:</a:t>
            </a:r>
            <a:endParaRPr lang="en-US" dirty="0"/>
          </a:p>
          <a:p>
            <a:pPr marL="457200" lvl="1" indent="0">
              <a:buFont typeface="+mj-lt"/>
              <a:buNone/>
            </a:pPr>
            <a:r>
              <a:rPr lang="en-US" dirty="0"/>
              <a:t>This crucial step involves handling missing values, correcting any inaccuracies, and addressing outliers that could skew our model's performance. By ensuring the data is clean and accurate, we improve the quality and robustness of our model. For instance, we might fill missing values using statistical methods or remove records that contain erroneous data.</a:t>
            </a:r>
          </a:p>
          <a:p>
            <a:pPr marL="457200" lvl="1" indent="0">
              <a:buFont typeface="+mj-lt"/>
              <a:buNone/>
            </a:pPr>
            <a:endParaRPr lang="en-US" dirty="0"/>
          </a:p>
          <a:p>
            <a:pPr>
              <a:buFont typeface="+mj-lt"/>
              <a:buAutoNum type="arabicPeriod"/>
            </a:pPr>
            <a:r>
              <a:rPr lang="en-US" b="1" dirty="0"/>
              <a:t>Encoding &amp; Scaling:</a:t>
            </a:r>
            <a:endParaRPr lang="en-US" dirty="0"/>
          </a:p>
          <a:p>
            <a:pPr marL="457200" lvl="1" indent="0">
              <a:buFont typeface="+mj-lt"/>
              <a:buNone/>
            </a:pPr>
            <a:r>
              <a:rPr lang="en-US" dirty="0"/>
              <a:t>In the final section, we transform the data into a format suitable for machine learning algorithms. This includes encoding categorical variables into numerical values and scaling numerical features to ensure they are on a similar scale. Proper encoding and scaling help enhance the performance and efficiency of the machine learning models.</a:t>
            </a:r>
          </a:p>
          <a:p>
            <a:pPr marL="457200" lvl="1" indent="0">
              <a:buFont typeface="+mj-lt"/>
              <a:buNone/>
            </a:pPr>
            <a:endParaRPr lang="en-US" dirty="0"/>
          </a:p>
          <a:p>
            <a:r>
              <a:rPr lang="en-US" dirty="0"/>
              <a:t>Together, these steps provide a comprehensive understanding of our dataset and prepare it for effective modeling. By thoroughly analyzing and preparing our data, we can ensure that our models are built on a solid foundation, leading to more accurate and reliable fraud detection."</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4</a:t>
            </a:fld>
            <a:endParaRPr lang="en-US" altLang="en-US"/>
          </a:p>
        </p:txBody>
      </p:sp>
    </p:spTree>
    <p:extLst>
      <p:ext uri="{BB962C8B-B14F-4D97-AF65-F5344CB8AC3E}">
        <p14:creationId xmlns:p14="http://schemas.microsoft.com/office/powerpoint/2010/main" val="418031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Thank you, Muhammad!</a:t>
            </a:r>
          </a:p>
          <a:p>
            <a:pPr marL="0" indent="0">
              <a:buFont typeface="Arial" panose="020B0604020202020204" pitchFamily="34" charset="0"/>
              <a:buNone/>
            </a:pPr>
            <a:r>
              <a:rPr lang="en-US" dirty="0"/>
              <a:t>Let's start our exploratory data analysis by examining the distribution of fraudulent claims in our dataset. As depicted in the pie chart, a substantial majority, 94%, of the claims are legitimate, while only 6% are identified as fraudulent. This significant class imbalance presents a considerable challenge for accurately detecting fraud. The rarity of fraudulent claims necessitates the use of highly robust and precise models to ensure effective identification. Detecting these rare fraudulent claims among a large volume of legitimate ones is critical for minimizing financial losses and maintaining the integrity of the insurance system. Our analysis and model development efforts are thus focused on addressing this imbalance to enhance fraud detection accuracy.</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5</a:t>
            </a:fld>
            <a:endParaRPr lang="en-US" altLang="en-US"/>
          </a:p>
        </p:txBody>
      </p:sp>
    </p:spTree>
    <p:extLst>
      <p:ext uri="{BB962C8B-B14F-4D97-AF65-F5344CB8AC3E}">
        <p14:creationId xmlns:p14="http://schemas.microsoft.com/office/powerpoint/2010/main" val="374222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feature analysis, we begin with the histogram of deductible amounts, which shows a high concentration around 400 suggesting that most claims have a deductible amount of 400. Next, we examine the age distribution of claimants, which reveals that the majority of claims come from individuals aged 20 to 50, with a notable peak around 30 to 35 years old. When we look at the distribution of deductibles by fraud status, we observe only slight differences between fraudulent and non-fraudulent claims. However, the age distribution by fraud status provides more insight, showing a higher incidence of fraud among individuals aged 25 to 35. This information is crucial for guiding our feature engineering and model tuning efforts. By understanding the impact of these features on fraud, we can make more informed decisions about which features to include in our models and how to preprocess them to enhance detection accuracy. Visualizing these distributions helps us comprehend the underlying patterns and informs our approach to building robust predictive models.</a:t>
            </a: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6</a:t>
            </a:fld>
            <a:endParaRPr lang="en-US" altLang="en-US"/>
          </a:p>
        </p:txBody>
      </p:sp>
    </p:spTree>
    <p:extLst>
      <p:ext uri="{BB962C8B-B14F-4D97-AF65-F5344CB8AC3E}">
        <p14:creationId xmlns:p14="http://schemas.microsoft.com/office/powerpoint/2010/main" val="28227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feature engineering process, we began by extracting key features from our dataset based on insights gained during exploratory data analysis. These features were selected due to their potential impact on detecting fraudulent claims. To prepare the data for modeling, we applied one-hot encoding to categorical variables, converting them into a format suitable for machine learning algorithms. For numerical features, we used scaling to ensure they had a consistent range, which is crucial for many machine learning models. Additionally, we addressed missing values and handled data imbalances using techniques like SMOTE (Synthetic Minority Over-sampling Technique) to balance the classes. Ensuring data integrity through thorough preprocessing steps was a priority. This included verifying the correctness of data types and managing any anomalies. By engineering these features and applying robust preprocessing techniques, we aimed to enhance our model's performance, making it more effective at identifying fraudulent claims. This comprehensive approach to feature engineering and data preparation is critical for building reliable and accurate predictive models.</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7</a:t>
            </a:fld>
            <a:endParaRPr lang="en-US" altLang="en-US"/>
          </a:p>
        </p:txBody>
      </p:sp>
    </p:spTree>
    <p:extLst>
      <p:ext uri="{BB962C8B-B14F-4D97-AF65-F5344CB8AC3E}">
        <p14:creationId xmlns:p14="http://schemas.microsoft.com/office/powerpoint/2010/main" val="73928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feature selection process, we identified 10 key features that were crucial for detecting fraudulent claims. These features were selected based on the results of Chi-square and T-tests, as well as domain knowledge. The selected features included age of vehicle, age groups 18-50, past number of claims, vehicle price, vehicle category, base policy, fault, deductible, policy type, and sex. We visualized the distributions of these features to understand their impact on fraud detection better. For instance, we noticed that certain age groups and vehicle categories had stronger associations with fraudulent claims. These insights guided our feature selection, ensuring that we included features with the most significant influence on fraud detection. By focusing on these relevant features, we optimized our model's input, making it more effective in identifying fraudulent claims. This careful selection process ensures that our models are not only accurate but also efficient in processing and analyzing the data. The combination of statistical tests and domain knowledge provided a robust foundation for selecting the most impactful features for our models.</a:t>
            </a:r>
          </a:p>
        </p:txBody>
      </p:sp>
      <p:sp>
        <p:nvSpPr>
          <p:cNvPr id="4" name="Slide Number Placeholder 3"/>
          <p:cNvSpPr>
            <a:spLocks noGrp="1"/>
          </p:cNvSpPr>
          <p:nvPr>
            <p:ph type="sldNum" sz="quarter" idx="5"/>
          </p:nvPr>
        </p:nvSpPr>
        <p:spPr/>
        <p:txBody>
          <a:bodyPr/>
          <a:lstStyle/>
          <a:p>
            <a:fld id="{5F559379-5E26-4110-93F7-AA96C9ECC293}" type="slidenum">
              <a:rPr lang="en-US" smtClean="0"/>
              <a:t>8</a:t>
            </a:fld>
            <a:endParaRPr lang="en-US"/>
          </a:p>
        </p:txBody>
      </p:sp>
    </p:spTree>
    <p:extLst>
      <p:ext uri="{BB962C8B-B14F-4D97-AF65-F5344CB8AC3E}">
        <p14:creationId xmlns:p14="http://schemas.microsoft.com/office/powerpoint/2010/main" val="413447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data ready, we trained various machine learning models to detect fraudulent claims. </a:t>
            </a:r>
          </a:p>
          <a:p>
            <a:endParaRPr lang="en-US" dirty="0"/>
          </a:p>
          <a:p>
            <a:r>
              <a:rPr lang="en-US" dirty="0"/>
              <a:t>The models we trained included Isolation Forest, Gradient Boosting, Decision Tree, </a:t>
            </a:r>
            <a:r>
              <a:rPr lang="en-US" dirty="0" err="1"/>
              <a:t>XGBoost</a:t>
            </a:r>
            <a:r>
              <a:rPr lang="en-US" dirty="0"/>
              <a:t>, Random Forest, K-Nearest Neighbor, Logistic Regression, and </a:t>
            </a:r>
            <a:r>
              <a:rPr lang="en-US" dirty="0" err="1"/>
              <a:t>CatBoost</a:t>
            </a:r>
            <a:r>
              <a:rPr lang="en-US" dirty="0"/>
              <a:t>. </a:t>
            </a:r>
          </a:p>
          <a:p>
            <a:endParaRPr lang="en-US" dirty="0"/>
          </a:p>
          <a:p>
            <a:r>
              <a:rPr lang="en-US" dirty="0"/>
              <a:t>Each of these models brings a different approach to the table, helping us to understand the nuances of our dataset.</a:t>
            </a:r>
          </a:p>
          <a:p>
            <a:endParaRPr lang="en-US" dirty="0"/>
          </a:p>
          <a:p>
            <a:r>
              <a:rPr lang="en-US" dirty="0"/>
              <a:t>We evaluated these models using key metrics such as accuracy, precision, recall, and F1 score. </a:t>
            </a:r>
          </a:p>
          <a:p>
            <a:endParaRPr lang="en-US" dirty="0"/>
          </a:p>
          <a:p>
            <a:r>
              <a:rPr lang="en-US" dirty="0"/>
              <a:t>These metrics provided a comprehensive view of each model’s performance, allowing us to identify which model best balanced the need for identifying fraudulent claims without raising too many false alarms</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9</a:t>
            </a:fld>
            <a:endParaRPr lang="en-US" altLang="en-US"/>
          </a:p>
        </p:txBody>
      </p:sp>
    </p:spTree>
    <p:extLst>
      <p:ext uri="{BB962C8B-B14F-4D97-AF65-F5344CB8AC3E}">
        <p14:creationId xmlns:p14="http://schemas.microsoft.com/office/powerpoint/2010/main" val="13198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1600200"/>
            <a:ext cx="10363200" cy="2743200"/>
          </a:xfrm>
        </p:spPr>
        <p:txBody>
          <a:bodyPr/>
          <a:lstStyle>
            <a:lvl1pPr algn="ctr">
              <a:defRPr b="1" i="0"/>
            </a:lvl1pPr>
          </a:lstStyle>
          <a:p>
            <a:r>
              <a:rPr lang="en-US" dirty="0"/>
              <a:t>Click to edit Master title style</a:t>
            </a:r>
          </a:p>
        </p:txBody>
      </p:sp>
      <p:sp>
        <p:nvSpPr>
          <p:cNvPr id="3" name="Date Placeholder 2">
            <a:extLst>
              <a:ext uri="{FF2B5EF4-FFF2-40B4-BE49-F238E27FC236}">
                <a16:creationId xmlns:a16="http://schemas.microsoft.com/office/drawing/2014/main" id="{EDAF1FFA-5E00-6AAF-93D5-25BA15B231AA}"/>
              </a:ext>
            </a:extLst>
          </p:cNvPr>
          <p:cNvSpPr>
            <a:spLocks noGrp="1"/>
          </p:cNvSpPr>
          <p:nvPr>
            <p:ph type="dt" sz="half" idx="10"/>
          </p:nvPr>
        </p:nvSpPr>
        <p:spPr/>
        <p:txBody>
          <a:bodyPr/>
          <a:lstStyle>
            <a:lvl1pPr>
              <a:defRPr/>
            </a:lvl1pPr>
          </a:lstStyle>
          <a:p>
            <a:pPr>
              <a:defRPr/>
            </a:pPr>
            <a:fld id="{2B256993-2410-40E7-BB1B-AF62FE8E5D61}" type="datetimeFigureOut">
              <a:rPr lang="en-US" altLang="en-US"/>
              <a:pPr>
                <a:defRPr/>
              </a:pPr>
              <a:t>6/22/2024</a:t>
            </a:fld>
            <a:endParaRPr lang="en-US" altLang="en-US"/>
          </a:p>
        </p:txBody>
      </p:sp>
      <p:sp>
        <p:nvSpPr>
          <p:cNvPr id="4" name="Footer Placeholder 3">
            <a:extLst>
              <a:ext uri="{FF2B5EF4-FFF2-40B4-BE49-F238E27FC236}">
                <a16:creationId xmlns:a16="http://schemas.microsoft.com/office/drawing/2014/main" id="{97AA6911-B051-D5A4-A9C1-47E2BA41926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FA05458-514D-5443-4C0D-B3509AED8564}"/>
              </a:ext>
            </a:extLst>
          </p:cNvPr>
          <p:cNvSpPr>
            <a:spLocks noGrp="1"/>
          </p:cNvSpPr>
          <p:nvPr>
            <p:ph type="sldNum" sz="quarter" idx="12"/>
          </p:nvPr>
        </p:nvSpPr>
        <p:spPr/>
        <p:txBody>
          <a:bodyPr/>
          <a:lstStyle>
            <a:lvl1pPr>
              <a:defRPr/>
            </a:lvl1pPr>
          </a:lstStyle>
          <a:p>
            <a:pPr>
              <a:defRPr/>
            </a:pPr>
            <a:fld id="{3926BE58-2A1A-4F35-B72F-26008A46BC91}" type="slidenum">
              <a:rPr lang="en-US" altLang="en-US"/>
              <a:pPr>
                <a:defRPr/>
              </a:pPr>
              <a:t>‹#›</a:t>
            </a:fld>
            <a:endParaRPr lang="en-US" altLang="en-US"/>
          </a:p>
        </p:txBody>
      </p:sp>
    </p:spTree>
    <p:extLst>
      <p:ext uri="{BB962C8B-B14F-4D97-AF65-F5344CB8AC3E}">
        <p14:creationId xmlns:p14="http://schemas.microsoft.com/office/powerpoint/2010/main" val="341566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68096" y="1947672"/>
            <a:ext cx="10509504" cy="3776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1FE7912A-ACCC-09B2-D9D8-F1C488CF927F}"/>
              </a:ext>
            </a:extLst>
          </p:cNvPr>
          <p:cNvSpPr>
            <a:spLocks noGrp="1"/>
          </p:cNvSpPr>
          <p:nvPr>
            <p:ph type="dt" sz="half" idx="11"/>
          </p:nvPr>
        </p:nvSpPr>
        <p:spPr/>
        <p:txBody>
          <a:bodyPr/>
          <a:lstStyle>
            <a:lvl1pPr>
              <a:defRPr/>
            </a:lvl1pPr>
          </a:lstStyle>
          <a:p>
            <a:pPr>
              <a:defRPr/>
            </a:pPr>
            <a:fld id="{AA057694-E22C-49E7-9005-00A213931CBC}" type="datetimeFigureOut">
              <a:rPr lang="en-US" altLang="en-US"/>
              <a:pPr>
                <a:defRPr/>
              </a:pPr>
              <a:t>6/22/2024</a:t>
            </a:fld>
            <a:endParaRPr lang="en-US" altLang="en-US"/>
          </a:p>
        </p:txBody>
      </p:sp>
      <p:sp>
        <p:nvSpPr>
          <p:cNvPr id="5" name="Footer Placeholder 3">
            <a:extLst>
              <a:ext uri="{FF2B5EF4-FFF2-40B4-BE49-F238E27FC236}">
                <a16:creationId xmlns:a16="http://schemas.microsoft.com/office/drawing/2014/main" id="{C34C4C61-E98A-B864-730C-42110DD80081}"/>
              </a:ext>
            </a:extLst>
          </p:cNvPr>
          <p:cNvSpPr>
            <a:spLocks noGrp="1"/>
          </p:cNvSpPr>
          <p:nvPr>
            <p:ph type="ftr" sz="quarter" idx="12"/>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6C71350F-96EA-F9BB-D61E-E2AFBF14ACF5}"/>
              </a:ext>
            </a:extLst>
          </p:cNvPr>
          <p:cNvSpPr>
            <a:spLocks noGrp="1"/>
          </p:cNvSpPr>
          <p:nvPr>
            <p:ph type="sldNum" sz="quarter" idx="13"/>
          </p:nvPr>
        </p:nvSpPr>
        <p:spPr/>
        <p:txBody>
          <a:bodyPr/>
          <a:lstStyle>
            <a:lvl1pPr>
              <a:defRPr/>
            </a:lvl1pPr>
          </a:lstStyle>
          <a:p>
            <a:pPr>
              <a:defRPr/>
            </a:pPr>
            <a:fld id="{D1A1D877-CF77-4C0F-A4F0-518AC51DE2F9}" type="slidenum">
              <a:rPr lang="en-US" altLang="en-US"/>
              <a:pPr>
                <a:defRPr/>
              </a:pPr>
              <a:t>‹#›</a:t>
            </a:fld>
            <a:endParaRPr lang="en-US" altLang="en-US"/>
          </a:p>
        </p:txBody>
      </p:sp>
    </p:spTree>
    <p:extLst>
      <p:ext uri="{BB962C8B-B14F-4D97-AF65-F5344CB8AC3E}">
        <p14:creationId xmlns:p14="http://schemas.microsoft.com/office/powerpoint/2010/main" val="184103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9144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8106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914400" y="685800"/>
            <a:ext cx="10363200" cy="1143000"/>
          </a:xfrm>
          <a:prstGeom prst="rect">
            <a:avLst/>
          </a:prstGeom>
        </p:spPr>
        <p:txBody>
          <a:bodyPr/>
          <a:lstStyle/>
          <a:p>
            <a:r>
              <a:rPr lang="en-US" dirty="0"/>
              <a:t>Click to edit Master title style</a:t>
            </a:r>
          </a:p>
        </p:txBody>
      </p:sp>
      <p:sp>
        <p:nvSpPr>
          <p:cNvPr id="18" name="Text Placeholder 2"/>
          <p:cNvSpPr>
            <a:spLocks noGrp="1"/>
          </p:cNvSpPr>
          <p:nvPr>
            <p:ph type="body" idx="13"/>
          </p:nvPr>
        </p:nvSpPr>
        <p:spPr>
          <a:xfrm>
            <a:off x="61976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3"/>
          <p:cNvSpPr>
            <a:spLocks noGrp="1"/>
          </p:cNvSpPr>
          <p:nvPr>
            <p:ph sz="half" idx="14"/>
          </p:nvPr>
        </p:nvSpPr>
        <p:spPr>
          <a:xfrm>
            <a:off x="60938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2">
            <a:extLst>
              <a:ext uri="{FF2B5EF4-FFF2-40B4-BE49-F238E27FC236}">
                <a16:creationId xmlns:a16="http://schemas.microsoft.com/office/drawing/2014/main" id="{48F6D5D3-BF40-9B84-559B-8E7B321977CE}"/>
              </a:ext>
            </a:extLst>
          </p:cNvPr>
          <p:cNvSpPr>
            <a:spLocks noGrp="1"/>
          </p:cNvSpPr>
          <p:nvPr>
            <p:ph type="dt" sz="half" idx="15"/>
          </p:nvPr>
        </p:nvSpPr>
        <p:spPr/>
        <p:txBody>
          <a:bodyPr/>
          <a:lstStyle>
            <a:lvl1pPr>
              <a:defRPr/>
            </a:lvl1pPr>
          </a:lstStyle>
          <a:p>
            <a:pPr>
              <a:defRPr/>
            </a:pPr>
            <a:fld id="{91B0A6BE-09AF-4ED3-86B4-E2F68FE0D4DD}" type="datetimeFigureOut">
              <a:rPr lang="en-US" altLang="en-US"/>
              <a:pPr>
                <a:defRPr/>
              </a:pPr>
              <a:t>6/22/2024</a:t>
            </a:fld>
            <a:endParaRPr lang="en-US" altLang="en-US"/>
          </a:p>
        </p:txBody>
      </p:sp>
      <p:sp>
        <p:nvSpPr>
          <p:cNvPr id="3" name="Footer Placeholder 3">
            <a:extLst>
              <a:ext uri="{FF2B5EF4-FFF2-40B4-BE49-F238E27FC236}">
                <a16:creationId xmlns:a16="http://schemas.microsoft.com/office/drawing/2014/main" id="{E6B18683-C774-371C-F2DD-7B9EF43A047B}"/>
              </a:ext>
            </a:extLst>
          </p:cNvPr>
          <p:cNvSpPr>
            <a:spLocks noGrp="1"/>
          </p:cNvSpPr>
          <p:nvPr>
            <p:ph type="ftr" sz="quarter" idx="16"/>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CB6F75A3-EC0E-DC25-A53F-815228897C95}"/>
              </a:ext>
            </a:extLst>
          </p:cNvPr>
          <p:cNvSpPr>
            <a:spLocks noGrp="1"/>
          </p:cNvSpPr>
          <p:nvPr>
            <p:ph type="sldNum" sz="quarter" idx="17"/>
          </p:nvPr>
        </p:nvSpPr>
        <p:spPr/>
        <p:txBody>
          <a:bodyPr/>
          <a:lstStyle>
            <a:lvl1pPr>
              <a:defRPr/>
            </a:lvl1pPr>
          </a:lstStyle>
          <a:p>
            <a:pPr>
              <a:defRPr/>
            </a:pPr>
            <a:fld id="{D4C2B32C-63DF-417E-BA57-3E65D56120B3}" type="slidenum">
              <a:rPr lang="en-US" altLang="en-US"/>
              <a:pPr>
                <a:defRPr/>
              </a:pPr>
              <a:t>‹#›</a:t>
            </a:fld>
            <a:endParaRPr lang="en-US" altLang="en-US"/>
          </a:p>
        </p:txBody>
      </p:sp>
    </p:spTree>
    <p:extLst>
      <p:ext uri="{BB962C8B-B14F-4D97-AF65-F5344CB8AC3E}">
        <p14:creationId xmlns:p14="http://schemas.microsoft.com/office/powerpoint/2010/main" val="352490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lank">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C6877BAD-363C-3B23-200F-143348988E5B}"/>
              </a:ext>
            </a:extLst>
          </p:cNvPr>
          <p:cNvSpPr>
            <a:spLocks noGrp="1"/>
          </p:cNvSpPr>
          <p:nvPr>
            <p:ph type="dt" sz="half" idx="10"/>
          </p:nvPr>
        </p:nvSpPr>
        <p:spPr/>
        <p:txBody>
          <a:bodyPr/>
          <a:lstStyle>
            <a:lvl1pPr>
              <a:defRPr/>
            </a:lvl1pPr>
          </a:lstStyle>
          <a:p>
            <a:pPr>
              <a:defRPr/>
            </a:pPr>
            <a:fld id="{831C443C-05DC-4610-AE6B-9D9E7775FB44}" type="datetimeFigureOut">
              <a:rPr lang="en-US" altLang="en-US"/>
              <a:pPr>
                <a:defRPr/>
              </a:pPr>
              <a:t>6/22/2024</a:t>
            </a:fld>
            <a:endParaRPr lang="en-US" altLang="en-US"/>
          </a:p>
        </p:txBody>
      </p:sp>
      <p:sp>
        <p:nvSpPr>
          <p:cNvPr id="3" name="Footer Placeholder 3">
            <a:extLst>
              <a:ext uri="{FF2B5EF4-FFF2-40B4-BE49-F238E27FC236}">
                <a16:creationId xmlns:a16="http://schemas.microsoft.com/office/drawing/2014/main" id="{9E30E144-D007-B031-C34E-C1FD9FE2F35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53A5A755-78C8-F2E5-CA92-368D1C5001E7}"/>
              </a:ext>
            </a:extLst>
          </p:cNvPr>
          <p:cNvSpPr>
            <a:spLocks noGrp="1"/>
          </p:cNvSpPr>
          <p:nvPr>
            <p:ph type="sldNum" sz="quarter" idx="12"/>
          </p:nvPr>
        </p:nvSpPr>
        <p:spPr/>
        <p:txBody>
          <a:bodyPr/>
          <a:lstStyle>
            <a:lvl1pPr>
              <a:defRPr/>
            </a:lvl1pPr>
          </a:lstStyle>
          <a:p>
            <a:pPr>
              <a:defRPr/>
            </a:pPr>
            <a:fld id="{CB7DDFC4-F5DD-4580-ABDC-EC52F650BE7A}" type="slidenum">
              <a:rPr lang="en-US" altLang="en-US"/>
              <a:pPr>
                <a:defRPr/>
              </a:pPr>
              <a:t>‹#›</a:t>
            </a:fld>
            <a:endParaRPr lang="en-US" altLang="en-US"/>
          </a:p>
        </p:txBody>
      </p:sp>
    </p:spTree>
    <p:extLst>
      <p:ext uri="{BB962C8B-B14F-4D97-AF65-F5344CB8AC3E}">
        <p14:creationId xmlns:p14="http://schemas.microsoft.com/office/powerpoint/2010/main" val="376835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3" y="1664210"/>
            <a:ext cx="11191625" cy="418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209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4D19B4-F253-BFFF-34AC-C5991F57DBBC}"/>
              </a:ext>
            </a:extLst>
          </p:cNvPr>
          <p:cNvSpPr/>
          <p:nvPr userDrawn="1"/>
        </p:nvSpPr>
        <p:spPr>
          <a:xfrm>
            <a:off x="2028434" y="-1"/>
            <a:ext cx="8135132" cy="6858001"/>
          </a:xfrm>
          <a:prstGeom prst="rect">
            <a:avLst/>
          </a:prstGeom>
          <a:gradFill flip="none" rotWithShape="1">
            <a:gsLst>
              <a:gs pos="15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9">
              <a:defRPr/>
            </a:pPr>
            <a:endParaRPr lang="en-US" sz="1800">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173" y="1106426"/>
            <a:ext cx="11191625" cy="4504817"/>
          </a:xfrm>
          <a:prstGeom prst="rect">
            <a:avLst/>
          </a:prstGeo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3F9667A9-1E78-13CD-15EC-4D0E59B27B21}"/>
              </a:ext>
            </a:extLst>
          </p:cNvPr>
          <p:cNvSpPr>
            <a:spLocks noGrp="1"/>
          </p:cNvSpPr>
          <p:nvPr>
            <p:ph type="body" sz="quarter" idx="11" hasCustomPrompt="1"/>
          </p:nvPr>
        </p:nvSpPr>
        <p:spPr>
          <a:xfrm>
            <a:off x="1947473" y="6439254"/>
            <a:ext cx="5303713" cy="214738"/>
          </a:xfrm>
          <a:prstGeom prst="rect">
            <a:avLst/>
          </a:prstGeom>
        </p:spPr>
        <p:txBody>
          <a:bodyPr/>
          <a:lstStyle>
            <a:lvl1pPr marL="0" indent="0">
              <a:buNone/>
              <a:defRPr sz="450"/>
            </a:lvl1pPr>
            <a:lvl2pPr marL="213178" indent="0">
              <a:buNone/>
              <a:defRPr sz="450"/>
            </a:lvl2pPr>
            <a:lvl3pPr marL="429930" indent="0">
              <a:buNone/>
              <a:defRPr sz="450"/>
            </a:lvl3pPr>
            <a:lvl4pPr marL="643109" indent="0">
              <a:buNone/>
              <a:defRPr sz="450"/>
            </a:lvl4pPr>
            <a:lvl5pPr marL="856287" indent="0">
              <a:buNone/>
              <a:defRPr sz="450"/>
            </a:lvl5pPr>
          </a:lstStyle>
          <a:p>
            <a:pPr lvl="0"/>
            <a:r>
              <a:rPr lang="en-US"/>
              <a:t>Click to edit text</a:t>
            </a:r>
          </a:p>
        </p:txBody>
      </p:sp>
    </p:spTree>
    <p:extLst>
      <p:ext uri="{BB962C8B-B14F-4D97-AF65-F5344CB8AC3E}">
        <p14:creationId xmlns:p14="http://schemas.microsoft.com/office/powerpoint/2010/main" val="33879775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USD-footer.png">
            <a:extLst>
              <a:ext uri="{FF2B5EF4-FFF2-40B4-BE49-F238E27FC236}">
                <a16:creationId xmlns:a16="http://schemas.microsoft.com/office/drawing/2014/main" id="{8750F341-5127-59F7-0616-0350CDAB4128}"/>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594360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Placeholder 1">
            <a:extLst>
              <a:ext uri="{FF2B5EF4-FFF2-40B4-BE49-F238E27FC236}">
                <a16:creationId xmlns:a16="http://schemas.microsoft.com/office/drawing/2014/main" id="{93AE740E-8D20-DB07-14BF-45BD9F80C8C4}"/>
              </a:ext>
            </a:extLst>
          </p:cNvPr>
          <p:cNvSpPr>
            <a:spLocks noGrp="1"/>
          </p:cNvSpPr>
          <p:nvPr>
            <p:ph type="body" idx="1"/>
          </p:nvPr>
        </p:nvSpPr>
        <p:spPr bwMode="auto">
          <a:xfrm>
            <a:off x="768352" y="1947863"/>
            <a:ext cx="10509249"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itle Placeholder 1">
            <a:extLst>
              <a:ext uri="{FF2B5EF4-FFF2-40B4-BE49-F238E27FC236}">
                <a16:creationId xmlns:a16="http://schemas.microsoft.com/office/drawing/2014/main" id="{E3AD1E5D-71B6-FF2E-241B-764A34FF7089}"/>
              </a:ext>
            </a:extLst>
          </p:cNvPr>
          <p:cNvSpPr>
            <a:spLocks noGrp="1"/>
          </p:cNvSpPr>
          <p:nvPr>
            <p:ph type="title"/>
          </p:nvPr>
        </p:nvSpPr>
        <p:spPr bwMode="auto">
          <a:xfrm>
            <a:off x="914400" y="685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3" name="Date Placeholder 2">
            <a:extLst>
              <a:ext uri="{FF2B5EF4-FFF2-40B4-BE49-F238E27FC236}">
                <a16:creationId xmlns:a16="http://schemas.microsoft.com/office/drawing/2014/main" id="{B5FDAF3F-FEAB-F756-2436-E338371346D4}"/>
              </a:ext>
            </a:extLst>
          </p:cNvPr>
          <p:cNvSpPr>
            <a:spLocks noGrp="1"/>
          </p:cNvSpPr>
          <p:nvPr>
            <p:ph type="dt" sz="half" idx="2"/>
          </p:nvPr>
        </p:nvSpPr>
        <p:spPr>
          <a:xfrm>
            <a:off x="304800" y="6629401"/>
            <a:ext cx="2844800" cy="136525"/>
          </a:xfrm>
          <a:prstGeom prst="rect">
            <a:avLst/>
          </a:prstGeom>
        </p:spPr>
        <p:txBody>
          <a:bodyPr vert="horz" wrap="square" lIns="0" tIns="0" rIns="0" bIns="0" numCol="1" anchor="b" anchorCtr="0" compatLnSpc="1">
            <a:prstTxWarp prst="textNoShape">
              <a:avLst/>
            </a:prstTxWarp>
          </a:bodyPr>
          <a:lstStyle>
            <a:lvl1pPr>
              <a:defRPr sz="1000" smtClean="0">
                <a:solidFill>
                  <a:srgbClr val="898989"/>
                </a:solidFill>
              </a:defRPr>
            </a:lvl1pPr>
          </a:lstStyle>
          <a:p>
            <a:pPr>
              <a:defRPr/>
            </a:pPr>
            <a:fld id="{A011ED24-52CB-4802-82C3-3446C4D105B6}" type="datetimeFigureOut">
              <a:rPr lang="en-US" altLang="en-US"/>
              <a:pPr>
                <a:defRPr/>
              </a:pPr>
              <a:t>6/22/2024</a:t>
            </a:fld>
            <a:endParaRPr lang="en-US" altLang="en-US"/>
          </a:p>
        </p:txBody>
      </p:sp>
      <p:sp>
        <p:nvSpPr>
          <p:cNvPr id="4" name="Footer Placeholder 3">
            <a:extLst>
              <a:ext uri="{FF2B5EF4-FFF2-40B4-BE49-F238E27FC236}">
                <a16:creationId xmlns:a16="http://schemas.microsoft.com/office/drawing/2014/main" id="{C1B7196A-77F5-53E9-1572-C1472F17C7A5}"/>
              </a:ext>
            </a:extLst>
          </p:cNvPr>
          <p:cNvSpPr>
            <a:spLocks noGrp="1"/>
          </p:cNvSpPr>
          <p:nvPr>
            <p:ph type="ftr" sz="quarter" idx="3"/>
          </p:nvPr>
        </p:nvSpPr>
        <p:spPr>
          <a:xfrm>
            <a:off x="4165600" y="6629401"/>
            <a:ext cx="3860800" cy="136525"/>
          </a:xfrm>
          <a:prstGeom prst="rect">
            <a:avLst/>
          </a:prstGeom>
        </p:spPr>
        <p:txBody>
          <a:bodyPr vert="horz" lIns="0" tIns="0" rIns="0" bIns="0" rtlCol="0" anchor="ctr"/>
          <a:lstStyle>
            <a:lvl1pPr algn="ctr">
              <a:defRPr sz="1000">
                <a:solidFill>
                  <a:schemeClr val="tx1">
                    <a:tint val="75000"/>
                  </a:schemeClr>
                </a:solidFill>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7FAD4FF-C3BF-F39D-BEC2-57EA980F7AD1}"/>
              </a:ext>
            </a:extLst>
          </p:cNvPr>
          <p:cNvSpPr>
            <a:spLocks noGrp="1"/>
          </p:cNvSpPr>
          <p:nvPr>
            <p:ph type="sldNum" sz="quarter" idx="4"/>
          </p:nvPr>
        </p:nvSpPr>
        <p:spPr>
          <a:xfrm>
            <a:off x="9144000" y="6629401"/>
            <a:ext cx="2844800" cy="136525"/>
          </a:xfrm>
          <a:prstGeom prst="rect">
            <a:avLst/>
          </a:prstGeom>
        </p:spPr>
        <p:txBody>
          <a:bodyPr vert="horz" wrap="square" lIns="0" tIns="0" rIns="0" bIns="0" numCol="1" anchor="ctr" anchorCtr="0" compatLnSpc="1">
            <a:prstTxWarp prst="textNoShape">
              <a:avLst/>
            </a:prstTxWarp>
          </a:bodyPr>
          <a:lstStyle>
            <a:lvl1pPr algn="r">
              <a:defRPr sz="1000" smtClean="0">
                <a:solidFill>
                  <a:srgbClr val="898989"/>
                </a:solidFill>
              </a:defRPr>
            </a:lvl1pPr>
          </a:lstStyle>
          <a:p>
            <a:pPr>
              <a:defRPr/>
            </a:pPr>
            <a:fld id="{F437B988-8741-4A0E-82CB-71BB5D4828E3}" type="slidenum">
              <a:rPr lang="en-US" altLang="en-US"/>
              <a:pPr>
                <a:defRPr/>
              </a:pPr>
              <a:t>‹#›</a:t>
            </a:fld>
            <a:endParaRPr lang="en-US" altLang="en-US"/>
          </a:p>
        </p:txBody>
      </p:sp>
    </p:spTree>
    <p:extLst>
      <p:ext uri="{BB962C8B-B14F-4D97-AF65-F5344CB8AC3E}">
        <p14:creationId xmlns:p14="http://schemas.microsoft.com/office/powerpoint/2010/main" val="220802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Lst>
  <p:txStyles>
    <p:titleStyle>
      <a:lvl1pPr algn="l" rtl="0" eaLnBrk="0" fontAlgn="base" hangingPunct="0">
        <a:lnSpc>
          <a:spcPts val="4200"/>
        </a:lnSpc>
        <a:spcBef>
          <a:spcPct val="0"/>
        </a:spcBef>
        <a:spcAft>
          <a:spcPct val="0"/>
        </a:spcAft>
        <a:defRPr sz="4000">
          <a:solidFill>
            <a:srgbClr val="003B70"/>
          </a:solidFill>
          <a:latin typeface="+mj-lt"/>
          <a:ea typeface="MS PGothic" panose="020B0600070205080204" pitchFamily="34" charset="-128"/>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p:titleStyle>
    <p:bodyStyle>
      <a:lvl1pPr marL="90488" indent="-90488" algn="l" rtl="0" eaLnBrk="0" fontAlgn="base" hangingPunct="0">
        <a:lnSpc>
          <a:spcPts val="3200"/>
        </a:lnSpc>
        <a:spcBef>
          <a:spcPct val="0"/>
        </a:spcBef>
        <a:spcAft>
          <a:spcPts val="600"/>
        </a:spcAft>
        <a:buClr>
          <a:srgbClr val="173063"/>
        </a:buClr>
        <a:buSzPct val="25000"/>
        <a:buFont typeface="Lucida Grande" charset="0"/>
        <a:buChar char=" "/>
        <a:defRPr sz="2800">
          <a:solidFill>
            <a:srgbClr val="003B70"/>
          </a:solidFill>
          <a:latin typeface="+mn-lt"/>
          <a:ea typeface="MS PGothic" panose="020B0600070205080204" pitchFamily="34" charset="-128"/>
          <a:cs typeface="ＭＳ Ｐゴシック" charset="0"/>
        </a:defRPr>
      </a:lvl1pPr>
      <a:lvl2pPr marL="114300" indent="227013" algn="l" rtl="0" eaLnBrk="0" fontAlgn="base" hangingPunct="0">
        <a:lnSpc>
          <a:spcPts val="3200"/>
        </a:lnSpc>
        <a:spcBef>
          <a:spcPct val="0"/>
        </a:spcBef>
        <a:spcAft>
          <a:spcPts val="600"/>
        </a:spcAft>
        <a:buClr>
          <a:srgbClr val="173063"/>
        </a:buClr>
        <a:buFont typeface="Arial" panose="020B0604020202020204" pitchFamily="34" charset="0"/>
        <a:buChar char="•"/>
        <a:defRPr sz="2800">
          <a:solidFill>
            <a:srgbClr val="003B70"/>
          </a:solidFill>
          <a:latin typeface="+mj-lt"/>
          <a:ea typeface="MS PGothic" panose="020B0600070205080204" pitchFamily="34" charset="-128"/>
        </a:defRPr>
      </a:lvl2pPr>
      <a:lvl3pPr marL="3460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3pPr>
      <a:lvl4pPr marL="8032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4pPr>
      <a:lvl5pPr marL="10318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5pPr>
      <a:lvl6pPr marL="1600200" indent="174625" algn="l" rtl="0" eaLnBrk="1" fontAlgn="base" hangingPunct="1">
        <a:spcBef>
          <a:spcPct val="20000"/>
        </a:spcBef>
        <a:spcAft>
          <a:spcPct val="0"/>
        </a:spcAft>
        <a:defRPr sz="2200">
          <a:solidFill>
            <a:schemeClr val="tx1"/>
          </a:solidFill>
          <a:latin typeface="+mj-lt"/>
          <a:ea typeface="+mn-ea"/>
        </a:defRPr>
      </a:lvl6pPr>
      <a:lvl7pPr marL="2057400" indent="174625" algn="l" rtl="0" eaLnBrk="1" fontAlgn="base" hangingPunct="1">
        <a:spcBef>
          <a:spcPct val="20000"/>
        </a:spcBef>
        <a:spcAft>
          <a:spcPct val="0"/>
        </a:spcAft>
        <a:defRPr sz="2200">
          <a:solidFill>
            <a:schemeClr val="tx1"/>
          </a:solidFill>
          <a:latin typeface="+mj-lt"/>
          <a:ea typeface="+mn-ea"/>
        </a:defRPr>
      </a:lvl7pPr>
      <a:lvl8pPr marL="2514600" indent="174625" algn="l" rtl="0" eaLnBrk="1" fontAlgn="base" hangingPunct="1">
        <a:spcBef>
          <a:spcPct val="20000"/>
        </a:spcBef>
        <a:spcAft>
          <a:spcPct val="0"/>
        </a:spcAft>
        <a:defRPr sz="2200">
          <a:solidFill>
            <a:schemeClr val="tx1"/>
          </a:solidFill>
          <a:latin typeface="+mj-lt"/>
          <a:ea typeface="+mn-ea"/>
        </a:defRPr>
      </a:lvl8pPr>
      <a:lvl9pPr marL="2971800" indent="174625" algn="l" rtl="0" eaLnBrk="1" fontAlgn="base" hangingPunct="1">
        <a:spcBef>
          <a:spcPct val="20000"/>
        </a:spcBef>
        <a:spcAft>
          <a:spcPct val="0"/>
        </a:spcAft>
        <a:defRPr sz="2200">
          <a:solidFill>
            <a:schemeClr val="tx1"/>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hyperlink" Target="https://creativecommons.org/licenses/by-nd/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quoteinspector.com/images/car-insurance/auto-insurance-claim-form/" TargetMode="External"/><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FB3C3592-8E49-282E-3BB3-E69DBDF84C8C}"/>
              </a:ext>
            </a:extLst>
          </p:cNvPr>
          <p:cNvSpPr>
            <a:spLocks noGrp="1"/>
          </p:cNvSpPr>
          <p:nvPr>
            <p:ph type="title"/>
          </p:nvPr>
        </p:nvSpPr>
        <p:spPr>
          <a:xfrm>
            <a:off x="1606296" y="455951"/>
            <a:ext cx="8706937" cy="3962400"/>
          </a:xfrm>
        </p:spPr>
        <p:txBody>
          <a:bodyPr/>
          <a:lstStyle/>
          <a:p>
            <a:r>
              <a:rPr lang="en-US" sz="3600" dirty="0">
                <a:ea typeface="MS PGothic"/>
              </a:rPr>
              <a:t>Detection and Prevention of Vehicle Insurance Claim Fraud</a:t>
            </a:r>
            <a:br>
              <a:rPr lang="en-US" sz="3600" dirty="0">
                <a:ea typeface="MS PGothic"/>
              </a:rPr>
            </a:br>
            <a:r>
              <a:rPr lang="en-US" sz="1600" b="0" dirty="0"/>
              <a:t>Leveraging Machine Learning for Accurate Fraud Detection</a:t>
            </a:r>
            <a:br>
              <a:rPr lang="en-US" sz="2000" b="0" dirty="0">
                <a:ea typeface="MS PGothic"/>
              </a:rPr>
            </a:br>
            <a:br>
              <a:rPr lang="en-US" altLang="en-US" dirty="0">
                <a:ea typeface="MS PGothic"/>
              </a:rPr>
            </a:br>
            <a:r>
              <a:rPr lang="en-US" altLang="en-US" sz="2400" dirty="0">
                <a:ea typeface="MS PGothic"/>
              </a:rPr>
              <a:t>Machine Learning Fundamentals</a:t>
            </a:r>
            <a:br>
              <a:rPr lang="en-US" altLang="en-US" sz="2400" dirty="0">
                <a:ea typeface="MS PGothic"/>
              </a:rPr>
            </a:br>
            <a:r>
              <a:rPr lang="en-US" altLang="en-US" sz="2400" dirty="0">
                <a:ea typeface="MS PGothic"/>
              </a:rPr>
              <a:t>(AAI-510)</a:t>
            </a:r>
          </a:p>
        </p:txBody>
      </p:sp>
      <p:sp>
        <p:nvSpPr>
          <p:cNvPr id="3" name="TextBox 2">
            <a:extLst>
              <a:ext uri="{FF2B5EF4-FFF2-40B4-BE49-F238E27FC236}">
                <a16:creationId xmlns:a16="http://schemas.microsoft.com/office/drawing/2014/main" id="{7D738B81-A320-BECB-B7B1-ED370BDFBDD6}"/>
              </a:ext>
            </a:extLst>
          </p:cNvPr>
          <p:cNvSpPr txBox="1"/>
          <p:nvPr/>
        </p:nvSpPr>
        <p:spPr>
          <a:xfrm>
            <a:off x="1351463" y="4583243"/>
            <a:ext cx="4000025" cy="1077218"/>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2D2D8A">
                    <a:lumMod val="75000"/>
                  </a:srgbClr>
                </a:solidFill>
                <a:latin typeface="Arial" panose="020B0604020202020204" pitchFamily="34" charset="0"/>
                <a:ea typeface="MS PGothic" panose="020B0600070205080204" pitchFamily="34" charset="-128"/>
              </a:rPr>
              <a:t>Team 1:</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Outhai Xayavongsa (Thai) –  Lead</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Aaron Ramirez</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Muhammad Haris</a:t>
            </a:r>
          </a:p>
        </p:txBody>
      </p:sp>
      <p:pic>
        <p:nvPicPr>
          <p:cNvPr id="5" name="Audio 4">
            <a:hlinkClick r:id="" action="ppaction://media"/>
            <a:extLst>
              <a:ext uri="{FF2B5EF4-FFF2-40B4-BE49-F238E27FC236}">
                <a16:creationId xmlns:a16="http://schemas.microsoft.com/office/drawing/2014/main" id="{45D82283-7260-A620-8014-91102AEEA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299"/>
    </mc:Choice>
    <mc:Fallback xmlns="">
      <p:transition spd="slow" advTm="34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57266" y="0"/>
            <a:ext cx="4274695" cy="1143000"/>
          </a:xfrm>
        </p:spPr>
        <p:txBody>
          <a:bodyPr/>
          <a:lstStyle/>
          <a:p>
            <a:r>
              <a:rPr lang="en-US" dirty="0"/>
              <a:t>Model Evaluation</a:t>
            </a:r>
          </a:p>
        </p:txBody>
      </p:sp>
      <p:sp>
        <p:nvSpPr>
          <p:cNvPr id="5" name="TextBox 4">
            <a:extLst>
              <a:ext uri="{FF2B5EF4-FFF2-40B4-BE49-F238E27FC236}">
                <a16:creationId xmlns:a16="http://schemas.microsoft.com/office/drawing/2014/main" id="{16536359-7DC8-ECB9-72EA-2947C285F382}"/>
              </a:ext>
            </a:extLst>
          </p:cNvPr>
          <p:cNvSpPr txBox="1"/>
          <p:nvPr/>
        </p:nvSpPr>
        <p:spPr>
          <a:xfrm>
            <a:off x="357266" y="1137842"/>
            <a:ext cx="3919421" cy="4462760"/>
          </a:xfrm>
          <a:prstGeom prst="rect">
            <a:avLst/>
          </a:prstGeom>
          <a:noFill/>
        </p:spPr>
        <p:txBody>
          <a:bodyPr wrap="square" rtlCol="0">
            <a:spAutoFit/>
          </a:bodyPr>
          <a:lstStyle/>
          <a:p>
            <a:r>
              <a:rPr lang="en-US" b="1" dirty="0"/>
              <a:t>Model Evaluation:</a:t>
            </a:r>
          </a:p>
          <a:p>
            <a:endParaRPr lang="en-US" sz="1400" dirty="0"/>
          </a:p>
          <a:p>
            <a:r>
              <a:rPr lang="en-US" sz="1400" b="1" dirty="0"/>
              <a:t>Evaluation Metrics:</a:t>
            </a:r>
          </a:p>
          <a:p>
            <a:pPr marL="285750" indent="-285750">
              <a:buFont typeface="Arial" panose="020B0604020202020204" pitchFamily="34" charset="0"/>
              <a:buChar char="•"/>
            </a:pPr>
            <a:r>
              <a:rPr lang="en-US" sz="1400" dirty="0"/>
              <a:t>Accuracy</a:t>
            </a:r>
          </a:p>
          <a:p>
            <a:pPr marL="285750" indent="-285750">
              <a:buFont typeface="Arial" panose="020B0604020202020204" pitchFamily="34" charset="0"/>
              <a:buChar char="•"/>
            </a:pPr>
            <a:r>
              <a:rPr lang="en-US" sz="1400" dirty="0"/>
              <a:t>F1-score</a:t>
            </a:r>
          </a:p>
          <a:p>
            <a:pPr marL="285750" indent="-285750">
              <a:buFont typeface="Arial" panose="020B0604020202020204" pitchFamily="34" charset="0"/>
              <a:buChar char="•"/>
            </a:pPr>
            <a:r>
              <a:rPr lang="en-US" sz="1400" dirty="0"/>
              <a:t>Precision</a:t>
            </a:r>
          </a:p>
          <a:p>
            <a:pPr marL="285750" indent="-285750">
              <a:buFont typeface="Arial" panose="020B0604020202020204" pitchFamily="34" charset="0"/>
              <a:buChar char="•"/>
            </a:pPr>
            <a:r>
              <a:rPr lang="en-US" sz="1400" dirty="0"/>
              <a:t>Recall</a:t>
            </a:r>
          </a:p>
          <a:p>
            <a:pPr marL="285750" indent="-285750">
              <a:buFont typeface="Arial" panose="020B0604020202020204" pitchFamily="34" charset="0"/>
              <a:buChar char="•"/>
            </a:pPr>
            <a:endParaRPr lang="en-US" sz="1400" dirty="0"/>
          </a:p>
          <a:p>
            <a:r>
              <a:rPr lang="en-US" sz="1400" dirty="0"/>
              <a:t>The </a:t>
            </a:r>
            <a:r>
              <a:rPr lang="en-US" sz="1400" b="1" i="1" dirty="0"/>
              <a:t>CatBoost </a:t>
            </a:r>
            <a:r>
              <a:rPr lang="en-US" sz="1400" dirty="0"/>
              <a:t>model emerged as the top performer across all the key metrics. </a:t>
            </a:r>
          </a:p>
          <a:p>
            <a:endParaRPr lang="en-US" sz="1400" dirty="0"/>
          </a:p>
          <a:p>
            <a:r>
              <a:rPr lang="en-US" sz="1400" dirty="0"/>
              <a:t>It demonstrated significant improvement in fraud detection, making the most suitable model for deployment.</a:t>
            </a:r>
          </a:p>
          <a:p>
            <a:endParaRPr lang="en-US" sz="1400" b="1" dirty="0"/>
          </a:p>
          <a:p>
            <a:r>
              <a:rPr lang="en-US" sz="1400" b="1" dirty="0"/>
              <a:t>Significance of CatBoost Model:</a:t>
            </a:r>
          </a:p>
          <a:p>
            <a:pPr marL="285750" indent="-285750">
              <a:buFont typeface="Arial" panose="020B0604020202020204" pitchFamily="34" charset="0"/>
              <a:buChar char="•"/>
            </a:pPr>
            <a:r>
              <a:rPr lang="en-US" sz="1400" dirty="0"/>
              <a:t>Handling of Categorial Data</a:t>
            </a:r>
          </a:p>
          <a:p>
            <a:pPr marL="285750" indent="-285750">
              <a:buFont typeface="Arial" panose="020B0604020202020204" pitchFamily="34" charset="0"/>
              <a:buChar char="•"/>
            </a:pPr>
            <a:r>
              <a:rPr lang="en-US" sz="1400" dirty="0"/>
              <a:t>Robust Performance</a:t>
            </a:r>
          </a:p>
          <a:p>
            <a:pPr marL="285750" indent="-285750">
              <a:buFont typeface="Arial" panose="020B0604020202020204" pitchFamily="34" charset="0"/>
              <a:buChar char="•"/>
            </a:pPr>
            <a:r>
              <a:rPr lang="en-US" sz="1400" dirty="0"/>
              <a:t>Imbalance Handling</a:t>
            </a:r>
          </a:p>
          <a:p>
            <a:endParaRPr lang="en-US" sz="1400" dirty="0"/>
          </a:p>
        </p:txBody>
      </p:sp>
      <p:pic>
        <p:nvPicPr>
          <p:cNvPr id="8" name="Picture 7">
            <a:extLst>
              <a:ext uri="{FF2B5EF4-FFF2-40B4-BE49-F238E27FC236}">
                <a16:creationId xmlns:a16="http://schemas.microsoft.com/office/drawing/2014/main" id="{AC3403A8-5991-FC05-40FB-A1BF75B4E853}"/>
              </a:ext>
            </a:extLst>
          </p:cNvPr>
          <p:cNvPicPr>
            <a:picLocks noChangeAspect="1"/>
          </p:cNvPicPr>
          <p:nvPr/>
        </p:nvPicPr>
        <p:blipFill>
          <a:blip r:embed="rId5"/>
          <a:stretch>
            <a:fillRect/>
          </a:stretch>
        </p:blipFill>
        <p:spPr>
          <a:xfrm>
            <a:off x="4062334" y="755872"/>
            <a:ext cx="7772400" cy="5140514"/>
          </a:xfrm>
          <a:prstGeom prst="rect">
            <a:avLst/>
          </a:prstGeom>
        </p:spPr>
      </p:pic>
      <p:pic>
        <p:nvPicPr>
          <p:cNvPr id="16" name="Audio 15">
            <a:extLst>
              <a:ext uri="{FF2B5EF4-FFF2-40B4-BE49-F238E27FC236}">
                <a16:creationId xmlns:a16="http://schemas.microsoft.com/office/drawing/2014/main" id="{FE6453E4-BF75-DF82-A509-80BBF35888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6713546"/>
      </p:ext>
    </p:extLst>
  </p:cSld>
  <p:clrMapOvr>
    <a:masterClrMapping/>
  </p:clrMapOvr>
  <mc:AlternateContent xmlns:mc="http://schemas.openxmlformats.org/markup-compatibility/2006" xmlns:p14="http://schemas.microsoft.com/office/powerpoint/2010/main">
    <mc:Choice Requires="p14">
      <p:transition spd="slow" p14:dur="2000" advTm="88274"/>
    </mc:Choice>
    <mc:Fallback xmlns="">
      <p:transition spd="slow" advTm="8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427780" y="193430"/>
            <a:ext cx="2834109" cy="1143000"/>
          </a:xfrm>
        </p:spPr>
        <p:txBody>
          <a:bodyPr/>
          <a:lstStyle/>
          <a:p>
            <a:r>
              <a:rPr lang="en-US" dirty="0"/>
              <a:t>Conclusion</a:t>
            </a:r>
          </a:p>
        </p:txBody>
      </p:sp>
      <p:pic>
        <p:nvPicPr>
          <p:cNvPr id="4" name="Picture 3">
            <a:extLst>
              <a:ext uri="{FF2B5EF4-FFF2-40B4-BE49-F238E27FC236}">
                <a16:creationId xmlns:a16="http://schemas.microsoft.com/office/drawing/2014/main" id="{8FF9C612-9901-9D2B-B3AC-45CD5D2099BC}"/>
              </a:ext>
            </a:extLst>
          </p:cNvPr>
          <p:cNvPicPr>
            <a:picLocks noChangeAspect="1"/>
          </p:cNvPicPr>
          <p:nvPr/>
        </p:nvPicPr>
        <p:blipFill>
          <a:blip r:embed="rId5"/>
          <a:stretch>
            <a:fillRect/>
          </a:stretch>
        </p:blipFill>
        <p:spPr>
          <a:xfrm>
            <a:off x="6678380" y="1090897"/>
            <a:ext cx="4787869" cy="4247536"/>
          </a:xfrm>
          <a:prstGeom prst="rect">
            <a:avLst/>
          </a:prstGeom>
        </p:spPr>
      </p:pic>
      <p:sp>
        <p:nvSpPr>
          <p:cNvPr id="3" name="TextBox 2">
            <a:extLst>
              <a:ext uri="{FF2B5EF4-FFF2-40B4-BE49-F238E27FC236}">
                <a16:creationId xmlns:a16="http://schemas.microsoft.com/office/drawing/2014/main" id="{F2E68016-3EB4-1E40-6743-14EB9F5BE897}"/>
              </a:ext>
            </a:extLst>
          </p:cNvPr>
          <p:cNvSpPr txBox="1"/>
          <p:nvPr/>
        </p:nvSpPr>
        <p:spPr>
          <a:xfrm>
            <a:off x="427780" y="1336430"/>
            <a:ext cx="5668219" cy="4247317"/>
          </a:xfrm>
          <a:prstGeom prst="rect">
            <a:avLst/>
          </a:prstGeom>
          <a:noFill/>
        </p:spPr>
        <p:txBody>
          <a:bodyPr wrap="square" rtlCol="0">
            <a:spAutoFit/>
          </a:bodyPr>
          <a:lstStyle/>
          <a:p>
            <a:r>
              <a:rPr lang="en-US" sz="1400" b="1" dirty="0"/>
              <a:t>Summary of Findings</a:t>
            </a:r>
            <a:endParaRPr lang="en-US" sz="1400" dirty="0"/>
          </a:p>
          <a:p>
            <a:pPr>
              <a:buFont typeface="Arial" panose="020B0604020202020204" pitchFamily="34" charset="0"/>
              <a:buChar char="•"/>
            </a:pPr>
            <a:r>
              <a:rPr lang="en-US" sz="1400" dirty="0" err="1"/>
              <a:t>CatBoost</a:t>
            </a:r>
            <a:r>
              <a:rPr lang="en-US" sz="1400" dirty="0"/>
              <a:t> emerged as the best model for detecting fraudulent vehicle insurance claims.</a:t>
            </a:r>
          </a:p>
          <a:p>
            <a:pPr>
              <a:buFont typeface="Arial" panose="020B0604020202020204" pitchFamily="34" charset="0"/>
              <a:buChar char="•"/>
            </a:pPr>
            <a:r>
              <a:rPr lang="en-US" sz="1400" dirty="0"/>
              <a:t>Other models like Random Forest and </a:t>
            </a:r>
            <a:r>
              <a:rPr lang="en-US" sz="1400" dirty="0" err="1"/>
              <a:t>XGBoost</a:t>
            </a:r>
            <a:r>
              <a:rPr lang="en-US" sz="1400" dirty="0"/>
              <a:t> also showed robust performance.</a:t>
            </a:r>
          </a:p>
          <a:p>
            <a:pPr>
              <a:buFont typeface="Arial" panose="020B0604020202020204" pitchFamily="34" charset="0"/>
              <a:buChar char="•"/>
            </a:pPr>
            <a:r>
              <a:rPr lang="en-US" sz="1400" dirty="0"/>
              <a:t>Isolation Forest was not suitable for this specific task.</a:t>
            </a:r>
          </a:p>
          <a:p>
            <a:pPr>
              <a:buFont typeface="Arial" panose="020B0604020202020204" pitchFamily="34" charset="0"/>
              <a:buChar char="•"/>
            </a:pPr>
            <a:endParaRPr lang="en-US" sz="1400" dirty="0"/>
          </a:p>
          <a:p>
            <a:r>
              <a:rPr lang="en-US" sz="1400" b="1" dirty="0"/>
              <a:t>Key Metrics</a:t>
            </a:r>
            <a:endParaRPr lang="en-US" sz="1400" dirty="0"/>
          </a:p>
          <a:p>
            <a:pPr>
              <a:buFont typeface="Arial" panose="020B0604020202020204" pitchFamily="34" charset="0"/>
              <a:buChar char="•"/>
            </a:pPr>
            <a:r>
              <a:rPr lang="en-US" sz="1400" dirty="0" err="1"/>
              <a:t>CatBoost</a:t>
            </a:r>
            <a:r>
              <a:rPr lang="en-US" sz="1400" dirty="0"/>
              <a:t> achieved the highest accuracy, precision, recall, and F1 score.</a:t>
            </a:r>
          </a:p>
          <a:p>
            <a:pPr>
              <a:buFont typeface="Arial" panose="020B0604020202020204" pitchFamily="34" charset="0"/>
              <a:buChar char="•"/>
            </a:pPr>
            <a:r>
              <a:rPr lang="en-US" sz="1400" dirty="0"/>
              <a:t>Performance metrics for other models indicated they are also viable options.</a:t>
            </a:r>
          </a:p>
          <a:p>
            <a:pPr>
              <a:buFont typeface="Arial" panose="020B0604020202020204" pitchFamily="34" charset="0"/>
              <a:buChar char="•"/>
            </a:pPr>
            <a:endParaRPr lang="en-US" sz="1400" dirty="0"/>
          </a:p>
          <a:p>
            <a:r>
              <a:rPr lang="en-US" sz="1400" b="1" dirty="0"/>
              <a:t>Implications</a:t>
            </a:r>
            <a:endParaRPr lang="en-US" sz="1400" dirty="0"/>
          </a:p>
          <a:p>
            <a:pPr>
              <a:buFont typeface="Arial" panose="020B0604020202020204" pitchFamily="34" charset="0"/>
              <a:buChar char="•"/>
            </a:pPr>
            <a:r>
              <a:rPr lang="en-US" sz="1400" dirty="0"/>
              <a:t>Implementing these models can significantly reduce financial losses due to fraud.</a:t>
            </a:r>
          </a:p>
          <a:p>
            <a:pPr>
              <a:buFont typeface="Arial" panose="020B0604020202020204" pitchFamily="34" charset="0"/>
              <a:buChar char="•"/>
            </a:pPr>
            <a:r>
              <a:rPr lang="en-US" sz="1400" dirty="0"/>
              <a:t>Improved fraud detection leads to fairer premium pricing and better customer trust.</a:t>
            </a:r>
          </a:p>
          <a:p>
            <a:endParaRPr lang="en-US" dirty="0"/>
          </a:p>
        </p:txBody>
      </p:sp>
      <p:pic>
        <p:nvPicPr>
          <p:cNvPr id="14" name="Audio 13">
            <a:hlinkClick r:id="" action="ppaction://media"/>
            <a:extLst>
              <a:ext uri="{FF2B5EF4-FFF2-40B4-BE49-F238E27FC236}">
                <a16:creationId xmlns:a16="http://schemas.microsoft.com/office/drawing/2014/main" id="{FEAC07DA-CD04-BD7F-AA54-8F1DA99E957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667" t="-16667" r="-16667" b="-1666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68327403"/>
      </p:ext>
    </p:extLst>
  </p:cSld>
  <p:clrMapOvr>
    <a:masterClrMapping/>
  </p:clrMapOvr>
  <mc:AlternateContent xmlns:mc="http://schemas.openxmlformats.org/markup-compatibility/2006">
    <mc:Choice xmlns:p14="http://schemas.microsoft.com/office/powerpoint/2010/main" Requires="p14">
      <p:transition spd="slow" p14:dur="2000" advTm="60853"/>
    </mc:Choice>
    <mc:Fallback>
      <p:transition spd="slow" advTm="6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6096000" y="497390"/>
            <a:ext cx="4532026" cy="1143000"/>
          </a:xfrm>
          <a:ln>
            <a:solidFill>
              <a:schemeClr val="tx1"/>
            </a:solidFill>
          </a:ln>
        </p:spPr>
        <p:txBody>
          <a:bodyPr/>
          <a:lstStyle/>
          <a:p>
            <a:pPr algn="ctr"/>
            <a:r>
              <a:rPr lang="en-US" sz="2800" dirty="0"/>
              <a:t>Societal Impacts</a:t>
            </a:r>
          </a:p>
        </p:txBody>
      </p:sp>
      <p:sp>
        <p:nvSpPr>
          <p:cNvPr id="5" name="TextBox 4">
            <a:extLst>
              <a:ext uri="{FF2B5EF4-FFF2-40B4-BE49-F238E27FC236}">
                <a16:creationId xmlns:a16="http://schemas.microsoft.com/office/drawing/2014/main" id="{16536359-7DC8-ECB9-72EA-2947C285F382}"/>
              </a:ext>
            </a:extLst>
          </p:cNvPr>
          <p:cNvSpPr txBox="1"/>
          <p:nvPr/>
        </p:nvSpPr>
        <p:spPr>
          <a:xfrm>
            <a:off x="6096000" y="1768760"/>
            <a:ext cx="4532026" cy="378565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Financial Protection</a:t>
            </a:r>
            <a:endParaRPr lang="en-US" sz="1600" dirty="0"/>
          </a:p>
          <a:p>
            <a:pPr>
              <a:buFont typeface="Arial" panose="020B0604020202020204" pitchFamily="34" charset="0"/>
              <a:buChar char="•"/>
            </a:pPr>
            <a:r>
              <a:rPr lang="en-US" sz="1600" dirty="0"/>
              <a:t>Reduced financial losses for insurance companies.</a:t>
            </a:r>
          </a:p>
          <a:p>
            <a:pPr>
              <a:buFont typeface="Arial" panose="020B0604020202020204" pitchFamily="34" charset="0"/>
              <a:buChar char="•"/>
            </a:pPr>
            <a:r>
              <a:rPr lang="en-US" sz="1600" dirty="0"/>
              <a:t>Lower premiums for customers due to reduced fraud.</a:t>
            </a:r>
          </a:p>
          <a:p>
            <a:pPr>
              <a:buFont typeface="Arial" panose="020B0604020202020204" pitchFamily="34" charset="0"/>
              <a:buChar char="•"/>
            </a:pPr>
            <a:endParaRPr lang="en-US" sz="1600" dirty="0"/>
          </a:p>
          <a:p>
            <a:r>
              <a:rPr lang="en-US" sz="1600" b="1" dirty="0"/>
              <a:t>Customer Trust</a:t>
            </a:r>
            <a:endParaRPr lang="en-US" sz="1600" dirty="0"/>
          </a:p>
          <a:p>
            <a:pPr>
              <a:buFont typeface="Arial" panose="020B0604020202020204" pitchFamily="34" charset="0"/>
              <a:buChar char="•"/>
            </a:pPr>
            <a:r>
              <a:rPr lang="en-US" sz="1600" dirty="0"/>
              <a:t>Fair and transparent claim processing.</a:t>
            </a:r>
          </a:p>
          <a:p>
            <a:pPr>
              <a:buFont typeface="Arial" panose="020B0604020202020204" pitchFamily="34" charset="0"/>
              <a:buChar char="•"/>
            </a:pPr>
            <a:r>
              <a:rPr lang="en-US" sz="1600" dirty="0"/>
              <a:t>Enhanced customer satisfaction and loyalty.</a:t>
            </a:r>
          </a:p>
          <a:p>
            <a:pPr>
              <a:buFont typeface="Arial" panose="020B0604020202020204" pitchFamily="34" charset="0"/>
              <a:buChar char="•"/>
            </a:pPr>
            <a:endParaRPr lang="en-US" sz="1600" dirty="0"/>
          </a:p>
          <a:p>
            <a:r>
              <a:rPr lang="en-US" sz="1600" b="1" dirty="0"/>
              <a:t>Industry Standards</a:t>
            </a:r>
            <a:endParaRPr lang="en-US" sz="1600" dirty="0"/>
          </a:p>
          <a:p>
            <a:pPr>
              <a:buFont typeface="Arial" panose="020B0604020202020204" pitchFamily="34" charset="0"/>
              <a:buChar char="•"/>
            </a:pPr>
            <a:r>
              <a:rPr lang="en-US" sz="1600" dirty="0"/>
              <a:t>Setting a benchmark for fraud detection in the insurance industry.</a:t>
            </a:r>
          </a:p>
          <a:p>
            <a:pPr>
              <a:buFont typeface="Arial" panose="020B0604020202020204" pitchFamily="34" charset="0"/>
              <a:buChar char="•"/>
            </a:pPr>
            <a:r>
              <a:rPr lang="en-US" sz="1600" dirty="0"/>
              <a:t>Encouraging other companies to adopt similar technologies.</a:t>
            </a:r>
          </a:p>
        </p:txBody>
      </p:sp>
      <p:sp>
        <p:nvSpPr>
          <p:cNvPr id="3" name="TextBox 2">
            <a:extLst>
              <a:ext uri="{FF2B5EF4-FFF2-40B4-BE49-F238E27FC236}">
                <a16:creationId xmlns:a16="http://schemas.microsoft.com/office/drawing/2014/main" id="{8F63B88E-0310-CD5D-FC7E-5CBE0B0CB44F}"/>
              </a:ext>
            </a:extLst>
          </p:cNvPr>
          <p:cNvSpPr txBox="1"/>
          <p:nvPr/>
        </p:nvSpPr>
        <p:spPr>
          <a:xfrm>
            <a:off x="956872" y="1768760"/>
            <a:ext cx="4532026" cy="378565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Deploy </a:t>
            </a:r>
            <a:r>
              <a:rPr lang="en-US" sz="1600" b="1" dirty="0" err="1"/>
              <a:t>CatBoost</a:t>
            </a:r>
            <a:r>
              <a:rPr lang="en-US" sz="1600" b="1" dirty="0"/>
              <a:t> Model</a:t>
            </a:r>
            <a:endParaRPr lang="en-US" sz="1600" dirty="0"/>
          </a:p>
          <a:p>
            <a:pPr>
              <a:buFont typeface="Arial" panose="020B0604020202020204" pitchFamily="34" charset="0"/>
              <a:buChar char="•"/>
            </a:pPr>
            <a:r>
              <a:rPr lang="en-US" sz="1600" dirty="0"/>
              <a:t>Primary model for fraud detection.</a:t>
            </a:r>
          </a:p>
          <a:p>
            <a:pPr>
              <a:buFont typeface="Arial" panose="020B0604020202020204" pitchFamily="34" charset="0"/>
              <a:buChar char="•"/>
            </a:pPr>
            <a:r>
              <a:rPr lang="en-US" sz="1600" dirty="0"/>
              <a:t>Supplementary use of Random Forest or </a:t>
            </a:r>
            <a:r>
              <a:rPr lang="en-US" sz="1600" dirty="0" err="1"/>
              <a:t>XGBoost</a:t>
            </a:r>
            <a:r>
              <a:rPr lang="en-US" sz="1600" dirty="0"/>
              <a:t> for robustness.</a:t>
            </a:r>
          </a:p>
          <a:p>
            <a:pPr>
              <a:buFont typeface="Arial" panose="020B0604020202020204" pitchFamily="34" charset="0"/>
              <a:buChar char="•"/>
            </a:pPr>
            <a:endParaRPr lang="en-US" sz="1600" dirty="0"/>
          </a:p>
          <a:p>
            <a:r>
              <a:rPr lang="en-US" sz="1600" b="1" dirty="0"/>
              <a:t>Continuous Monitoring and Retraining</a:t>
            </a:r>
            <a:endParaRPr lang="en-US" sz="1600" dirty="0"/>
          </a:p>
          <a:p>
            <a:pPr>
              <a:buFont typeface="Arial" panose="020B0604020202020204" pitchFamily="34" charset="0"/>
              <a:buChar char="•"/>
            </a:pPr>
            <a:r>
              <a:rPr lang="en-US" sz="1600" dirty="0"/>
              <a:t>Regular updates to adapt to evolving fraud patterns.</a:t>
            </a:r>
          </a:p>
          <a:p>
            <a:pPr>
              <a:buFont typeface="Arial" panose="020B0604020202020204" pitchFamily="34" charset="0"/>
              <a:buChar char="•"/>
            </a:pPr>
            <a:r>
              <a:rPr lang="en-US" sz="1600" dirty="0"/>
              <a:t>Ensure sustained model performance.</a:t>
            </a:r>
          </a:p>
          <a:p>
            <a:pPr>
              <a:buFont typeface="Arial" panose="020B0604020202020204" pitchFamily="34" charset="0"/>
              <a:buChar char="•"/>
            </a:pPr>
            <a:endParaRPr lang="en-US" sz="1600" dirty="0"/>
          </a:p>
          <a:p>
            <a:r>
              <a:rPr lang="en-US" sz="1600" b="1" dirty="0"/>
              <a:t>Integration with Claims Processing System</a:t>
            </a:r>
            <a:endParaRPr lang="en-US" sz="1600" dirty="0"/>
          </a:p>
          <a:p>
            <a:pPr>
              <a:buFont typeface="Arial" panose="020B0604020202020204" pitchFamily="34" charset="0"/>
              <a:buChar char="•"/>
            </a:pPr>
            <a:r>
              <a:rPr lang="en-US" sz="1600" dirty="0"/>
              <a:t>Seamless integration to automate fraud detection.</a:t>
            </a:r>
          </a:p>
          <a:p>
            <a:pPr>
              <a:buFont typeface="Arial" panose="020B0604020202020204" pitchFamily="34" charset="0"/>
              <a:buChar char="•"/>
            </a:pPr>
            <a:r>
              <a:rPr lang="en-US" sz="1600" dirty="0"/>
              <a:t>Enhances efficiency and accuracy in processing claims.</a:t>
            </a:r>
          </a:p>
        </p:txBody>
      </p:sp>
      <p:sp>
        <p:nvSpPr>
          <p:cNvPr id="4" name="Title 1">
            <a:extLst>
              <a:ext uri="{FF2B5EF4-FFF2-40B4-BE49-F238E27FC236}">
                <a16:creationId xmlns:a16="http://schemas.microsoft.com/office/drawing/2014/main" id="{D737776B-AF80-63FC-9ED8-AD8910A7C763}"/>
              </a:ext>
            </a:extLst>
          </p:cNvPr>
          <p:cNvSpPr txBox="1">
            <a:spLocks/>
          </p:cNvSpPr>
          <p:nvPr/>
        </p:nvSpPr>
        <p:spPr bwMode="auto">
          <a:xfrm>
            <a:off x="956872" y="500105"/>
            <a:ext cx="4532026" cy="114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lvl1pPr algn="l" rtl="0" eaLnBrk="0" fontAlgn="base" hangingPunct="0">
              <a:lnSpc>
                <a:spcPts val="4200"/>
              </a:lnSpc>
              <a:spcBef>
                <a:spcPct val="0"/>
              </a:spcBef>
              <a:spcAft>
                <a:spcPct val="0"/>
              </a:spcAft>
              <a:defRPr sz="4000">
                <a:solidFill>
                  <a:srgbClr val="003B70"/>
                </a:solidFill>
                <a:latin typeface="+mj-lt"/>
                <a:ea typeface="MS PGothic" panose="020B0600070205080204" pitchFamily="34" charset="-128"/>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a:lstStyle>
          <a:p>
            <a:pPr algn="ctr"/>
            <a:r>
              <a:rPr lang="en-US" sz="2800" kern="0" dirty="0"/>
              <a:t>Implementations and Recommendations</a:t>
            </a:r>
          </a:p>
        </p:txBody>
      </p:sp>
      <p:pic>
        <p:nvPicPr>
          <p:cNvPr id="27" name="Audio 26">
            <a:extLst>
              <a:ext uri="{FF2B5EF4-FFF2-40B4-BE49-F238E27FC236}">
                <a16:creationId xmlns:a16="http://schemas.microsoft.com/office/drawing/2014/main" id="{78F02262-AFE1-11E4-7647-490B74965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9882888"/>
      </p:ext>
    </p:extLst>
  </p:cSld>
  <p:clrMapOvr>
    <a:masterClrMapping/>
  </p:clrMapOvr>
  <mc:AlternateContent xmlns:mc="http://schemas.openxmlformats.org/markup-compatibility/2006" xmlns:p14="http://schemas.microsoft.com/office/powerpoint/2010/main">
    <mc:Choice Requires="p14">
      <p:transition spd="slow" p14:dur="2000" advTm="112576"/>
    </mc:Choice>
    <mc:Fallback xmlns="">
      <p:transition spd="slow" advTm="11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7D16C-AB3A-F727-C665-575620B79B4C}"/>
              </a:ext>
            </a:extLst>
          </p:cNvPr>
          <p:cNvSpPr>
            <a:spLocks noGrp="1"/>
          </p:cNvSpPr>
          <p:nvPr>
            <p:ph sz="half" idx="2"/>
          </p:nvPr>
        </p:nvSpPr>
        <p:spPr>
          <a:xfrm>
            <a:off x="810683" y="1763712"/>
            <a:ext cx="5183717" cy="4046538"/>
          </a:xfrm>
        </p:spPr>
        <p:txBody>
          <a:bodyPr/>
          <a:lstStyle/>
          <a:p>
            <a:pPr>
              <a:buFont typeface="Arial" panose="020B0604020202020204" pitchFamily="34" charset="0"/>
              <a:buChar char="•"/>
            </a:pPr>
            <a:endParaRPr lang="en-US" sz="1400" dirty="0">
              <a:solidFill>
                <a:schemeClr val="tx1"/>
              </a:solidFill>
            </a:endParaRPr>
          </a:p>
          <a:p>
            <a:pPr marL="457200" lvl="1" indent="-285750" defTabSz="457200" eaLnBrk="1" hangingPunct="1">
              <a:lnSpc>
                <a:spcPct val="100000"/>
              </a:lnSpc>
            </a:pPr>
            <a:r>
              <a:rPr lang="en-US" sz="1400" kern="1200" dirty="0">
                <a:solidFill>
                  <a:schemeClr val="tx1"/>
                </a:solidFill>
                <a:ea typeface="+mn-ea"/>
                <a:cs typeface="+mn-cs"/>
              </a:rPr>
              <a:t>Insurance fraud costs companies millions annually, impacting profitability and premium rates for honest customers.</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Detecting fraudulent claims promptly and accurately is crucial for minimizing financial losses and maintaining customer trust.</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In 2022 in the United States alone, the insurance industry generated over $276 billion in revenue.</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Fraudulent claims affect many trades such as tourism and dining and account for almost $23 billion </a:t>
            </a:r>
            <a:r>
              <a:rPr lang="en-US" sz="1400" kern="1200" dirty="0">
                <a:solidFill>
                  <a:schemeClr val="bg1"/>
                </a:solidFill>
                <a:ea typeface="+mn-ea"/>
                <a:cs typeface="+mn-cs"/>
              </a:rPr>
              <a:t>in tax revenues.</a:t>
            </a:r>
          </a:p>
        </p:txBody>
      </p:sp>
      <p:sp>
        <p:nvSpPr>
          <p:cNvPr id="4" name="Title 3">
            <a:extLst>
              <a:ext uri="{FF2B5EF4-FFF2-40B4-BE49-F238E27FC236}">
                <a16:creationId xmlns:a16="http://schemas.microsoft.com/office/drawing/2014/main" id="{F3E0F46E-BB4B-1EB1-22A4-FA0BE20F6804}"/>
              </a:ext>
            </a:extLst>
          </p:cNvPr>
          <p:cNvSpPr>
            <a:spLocks noGrp="1"/>
          </p:cNvSpPr>
          <p:nvPr>
            <p:ph type="title"/>
          </p:nvPr>
        </p:nvSpPr>
        <p:spPr>
          <a:xfrm>
            <a:off x="914400" y="685800"/>
            <a:ext cx="10363200" cy="1077912"/>
          </a:xfrm>
        </p:spPr>
        <p:txBody>
          <a:bodyPr/>
          <a:lstStyle/>
          <a:p>
            <a:r>
              <a:rPr lang="en-US" dirty="0"/>
              <a:t>Understanding the Problem</a:t>
            </a:r>
          </a:p>
        </p:txBody>
      </p:sp>
      <p:pic>
        <p:nvPicPr>
          <p:cNvPr id="11" name="Content Placeholder 10" descr="A car accident with a car on top of it&#10;&#10;Description automatically generated">
            <a:extLst>
              <a:ext uri="{FF2B5EF4-FFF2-40B4-BE49-F238E27FC236}">
                <a16:creationId xmlns:a16="http://schemas.microsoft.com/office/drawing/2014/main" id="{C029F0B9-F525-D28F-EB8A-9F21235E26CF}"/>
              </a:ext>
            </a:extLst>
          </p:cNvPr>
          <p:cNvPicPr>
            <a:picLocks noGrp="1" noChangeAspect="1"/>
          </p:cNvPicPr>
          <p:nvPr>
            <p:ph sz="half" idx="14"/>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4413" y="2059252"/>
            <a:ext cx="5183187" cy="3455458"/>
          </a:xfrm>
        </p:spPr>
      </p:pic>
      <p:sp>
        <p:nvSpPr>
          <p:cNvPr id="12" name="TextBox 11">
            <a:extLst>
              <a:ext uri="{FF2B5EF4-FFF2-40B4-BE49-F238E27FC236}">
                <a16:creationId xmlns:a16="http://schemas.microsoft.com/office/drawing/2014/main" id="{65193259-F5DC-BEDC-037F-B2D5C1AAC803}"/>
              </a:ext>
            </a:extLst>
          </p:cNvPr>
          <p:cNvSpPr txBox="1"/>
          <p:nvPr/>
        </p:nvSpPr>
        <p:spPr>
          <a:xfrm>
            <a:off x="6094413" y="5514710"/>
            <a:ext cx="5183187" cy="230832"/>
          </a:xfrm>
          <a:prstGeom prst="rect">
            <a:avLst/>
          </a:prstGeom>
          <a:noFill/>
        </p:spPr>
        <p:txBody>
          <a:bodyPr wrap="square" rtlCol="0">
            <a:spAutoFit/>
          </a:bodyPr>
          <a:lstStyle/>
          <a:p>
            <a:r>
              <a:rPr lang="en-US" sz="900">
                <a:hlinkClick r:id="rId6" tooltip="https://www.quoteinspector.com/images/car-insurance/auto-insurance-claim-form/"/>
              </a:rPr>
              <a:t>This Photo</a:t>
            </a:r>
            <a:r>
              <a:rPr lang="en-US" sz="900"/>
              <a:t> by Unknown Author is licensed under </a:t>
            </a:r>
            <a:r>
              <a:rPr lang="en-US" sz="900">
                <a:hlinkClick r:id="rId7" tooltip="https://creativecommons.org/licenses/by-nd/3.0/"/>
              </a:rPr>
              <a:t>CC BY-ND</a:t>
            </a:r>
            <a:endParaRPr lang="en-US" sz="900"/>
          </a:p>
        </p:txBody>
      </p:sp>
      <p:pic>
        <p:nvPicPr>
          <p:cNvPr id="6" name="Audio 5">
            <a:hlinkClick r:id="" action="ppaction://media"/>
            <a:extLst>
              <a:ext uri="{FF2B5EF4-FFF2-40B4-BE49-F238E27FC236}">
                <a16:creationId xmlns:a16="http://schemas.microsoft.com/office/drawing/2014/main" id="{8774048C-4B1D-215F-2ED8-194B9D432A5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05820982"/>
      </p:ext>
    </p:extLst>
  </p:cSld>
  <p:clrMapOvr>
    <a:masterClrMapping/>
  </p:clrMapOvr>
  <mc:AlternateContent xmlns:mc="http://schemas.openxmlformats.org/markup-compatibility/2006" xmlns:p14="http://schemas.microsoft.com/office/powerpoint/2010/main">
    <mc:Choice Requires="p14">
      <p:transition spd="slow" p14:dur="2000" advTm="51946"/>
    </mc:Choice>
    <mc:Fallback xmlns="">
      <p:transition spd="slow" advTm="5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a:extLst>
              <a:ext uri="{FF2B5EF4-FFF2-40B4-BE49-F238E27FC236}">
                <a16:creationId xmlns:a16="http://schemas.microsoft.com/office/drawing/2014/main" id="{BDDF9B4C-5F5E-E0CE-EDDE-48C33BA11175}"/>
              </a:ext>
            </a:extLst>
          </p:cNvPr>
          <p:cNvSpPr/>
          <p:nvPr/>
        </p:nvSpPr>
        <p:spPr>
          <a:xfrm>
            <a:off x="1739009" y="1524000"/>
            <a:ext cx="8700392" cy="3649360"/>
          </a:xfrm>
          <a:prstGeom prst="roundRect">
            <a:avLst>
              <a:gd name="adj" fmla="val 3913"/>
            </a:avLst>
          </a:prstGeom>
          <a:solidFill>
            <a:srgbClr val="003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871">
              <a:defRPr/>
            </a:pPr>
            <a:endParaRPr lang="en-US" sz="1200" err="1">
              <a:solidFill>
                <a:srgbClr val="000000"/>
              </a:solidFill>
              <a:latin typeface="Century Gothic" panose="020F0302020204030204"/>
            </a:endParaRPr>
          </a:p>
        </p:txBody>
      </p:sp>
      <p:graphicFrame>
        <p:nvGraphicFramePr>
          <p:cNvPr id="29" name="Table Placeholder 28">
            <a:extLst>
              <a:ext uri="{FF2B5EF4-FFF2-40B4-BE49-F238E27FC236}">
                <a16:creationId xmlns:a16="http://schemas.microsoft.com/office/drawing/2014/main" id="{E4539714-B29C-12AB-7DEB-2777A4B2119C}"/>
              </a:ext>
            </a:extLst>
          </p:cNvPr>
          <p:cNvGraphicFramePr>
            <a:graphicFrameLocks noGrp="1"/>
          </p:cNvGraphicFramePr>
          <p:nvPr>
            <p:ph idx="1"/>
          </p:nvPr>
        </p:nvGraphicFramePr>
        <p:xfrm>
          <a:off x="1859750" y="1995608"/>
          <a:ext cx="8593239" cy="3107333"/>
        </p:xfrm>
        <a:graphic>
          <a:graphicData uri="http://schemas.openxmlformats.org/drawingml/2006/table">
            <a:tbl>
              <a:tblPr>
                <a:tableStyleId>{9D7B26C5-4107-4FEC-AEDC-1716B250A1EF}</a:tableStyleId>
              </a:tblPr>
              <a:tblGrid>
                <a:gridCol w="1522442">
                  <a:extLst>
                    <a:ext uri="{9D8B030D-6E8A-4147-A177-3AD203B41FA5}">
                      <a16:colId xmlns:a16="http://schemas.microsoft.com/office/drawing/2014/main" val="2694416938"/>
                    </a:ext>
                  </a:extLst>
                </a:gridCol>
                <a:gridCol w="7070797">
                  <a:extLst>
                    <a:ext uri="{9D8B030D-6E8A-4147-A177-3AD203B41FA5}">
                      <a16:colId xmlns:a16="http://schemas.microsoft.com/office/drawing/2014/main" val="3446635021"/>
                    </a:ext>
                  </a:extLst>
                </a:gridCol>
              </a:tblGrid>
              <a:tr h="897469">
                <a:tc>
                  <a:txBody>
                    <a:bodyPr/>
                    <a:lstStyle/>
                    <a:p>
                      <a:pPr algn="ctr"/>
                      <a:r>
                        <a:rPr lang="en-US" sz="1800" b="1" kern="1200" dirty="0">
                          <a:solidFill>
                            <a:schemeClr val="accent1"/>
                          </a:solidFill>
                          <a:latin typeface="+mn-lt"/>
                          <a:ea typeface="+mn-ea"/>
                          <a:cs typeface="+mn-cs"/>
                        </a:rPr>
                        <a:t>Problem </a:t>
                      </a:r>
                    </a:p>
                    <a:p>
                      <a:pPr algn="ctr"/>
                      <a:r>
                        <a:rPr lang="en-US" sz="1800" b="1" kern="1200" dirty="0">
                          <a:solidFill>
                            <a:schemeClr val="accent1"/>
                          </a:solidFill>
                          <a:latin typeface="+mn-lt"/>
                          <a:ea typeface="+mn-ea"/>
                          <a:cs typeface="+mn-cs"/>
                        </a:rPr>
                        <a:t>Statement</a:t>
                      </a:r>
                    </a:p>
                  </a:txBody>
                  <a:tcPr marL="68598" marR="68598" marT="34299" marB="34299"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marR="0" lvl="1" indent="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None/>
                        <a:tabLst/>
                        <a:defRPr/>
                      </a:pPr>
                      <a:r>
                        <a:rPr lang="en-US" sz="1400" kern="1200" dirty="0">
                          <a:solidFill>
                            <a:schemeClr val="bg1"/>
                          </a:solidFill>
                          <a:latin typeface="+mn-lt"/>
                          <a:ea typeface="+mn-ea"/>
                          <a:cs typeface="+mn-cs"/>
                        </a:rPr>
                        <a:t>How can vehicle and policy data be leveraged to accurately detect and prevent fraudulent insurance claims?</a:t>
                      </a:r>
                    </a:p>
                  </a:txBody>
                  <a:tcPr marL="68598" marR="68598" marT="34299" marB="34299"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0438840"/>
                  </a:ext>
                </a:extLst>
              </a:tr>
              <a:tr h="2209864">
                <a:tc>
                  <a:txBody>
                    <a:bodyPr/>
                    <a:lstStyle/>
                    <a:p>
                      <a:pPr algn="ctr"/>
                      <a:r>
                        <a:rPr lang="en-US" sz="2000" b="1" dirty="0">
                          <a:solidFill>
                            <a:schemeClr val="accent1"/>
                          </a:solidFill>
                        </a:rPr>
                        <a:t>Project</a:t>
                      </a:r>
                    </a:p>
                    <a:p>
                      <a:pPr algn="ctr"/>
                      <a:r>
                        <a:rPr lang="en-US" sz="2000" b="1" dirty="0">
                          <a:solidFill>
                            <a:schemeClr val="accent1"/>
                          </a:solidFill>
                        </a:rPr>
                        <a:t>Objective</a:t>
                      </a:r>
                    </a:p>
                  </a:txBody>
                  <a:tcPr marL="68598" marR="68598" marT="34299" marB="34299"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1" algn="l">
                        <a:lnSpc>
                          <a:spcPct val="100000"/>
                        </a:lnSpc>
                        <a:buFont typeface="Arial" panose="020B0604020202020204" pitchFamily="34" charset="0"/>
                        <a:buNone/>
                      </a:pPr>
                      <a:r>
                        <a:rPr lang="en-US" sz="1400" b="1" kern="1200" dirty="0">
                          <a:solidFill>
                            <a:schemeClr val="bg1"/>
                          </a:solidFill>
                          <a:latin typeface="+mn-lt"/>
                          <a:ea typeface="+mn-ea"/>
                          <a:cs typeface="+mn-cs"/>
                        </a:rPr>
                        <a:t>Primary Goal: </a:t>
                      </a:r>
                      <a:r>
                        <a:rPr lang="en-US" sz="1400" kern="1200" dirty="0">
                          <a:solidFill>
                            <a:schemeClr val="bg1"/>
                          </a:solidFill>
                          <a:latin typeface="+mn-lt"/>
                          <a:ea typeface="+mn-ea"/>
                          <a:cs typeface="+mn-cs"/>
                        </a:rPr>
                        <a:t>Develop a reliable predictive model to identify fraudulent claims.</a:t>
                      </a:r>
                    </a:p>
                    <a:p>
                      <a:pPr lvl="1" algn="l">
                        <a:lnSpc>
                          <a:spcPct val="100000"/>
                        </a:lnSpc>
                        <a:buFont typeface="Arial" panose="020B0604020202020204" pitchFamily="34" charset="0"/>
                        <a:buNone/>
                      </a:pPr>
                      <a:endParaRPr lang="en-US" sz="1400" kern="1200" dirty="0">
                        <a:solidFill>
                          <a:schemeClr val="bg1"/>
                        </a:solidFill>
                        <a:latin typeface="+mn-lt"/>
                        <a:ea typeface="+mn-ea"/>
                        <a:cs typeface="+mn-cs"/>
                      </a:endParaRPr>
                    </a:p>
                    <a:p>
                      <a:pPr lvl="1" algn="l">
                        <a:lnSpc>
                          <a:spcPct val="100000"/>
                        </a:lnSpc>
                        <a:buFont typeface="Arial" panose="020B0604020202020204" pitchFamily="34" charset="0"/>
                        <a:buNone/>
                      </a:pPr>
                      <a:r>
                        <a:rPr lang="en-US" sz="1400" b="1" kern="1200" dirty="0">
                          <a:solidFill>
                            <a:schemeClr val="bg1"/>
                          </a:solidFill>
                          <a:latin typeface="+mn-lt"/>
                          <a:ea typeface="+mn-ea"/>
                          <a:cs typeface="+mn-cs"/>
                        </a:rPr>
                        <a:t>Benefits: </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Reduce financial losses.</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Enhance operational efficiency.</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Boost customer trust.</a:t>
                      </a:r>
                    </a:p>
                    <a:p>
                      <a:pPr lvl="1" algn="l">
                        <a:lnSpc>
                          <a:spcPct val="100000"/>
                        </a:lnSpc>
                        <a:buFont typeface="Arial" panose="020B0604020202020204" pitchFamily="34" charset="0"/>
                        <a:buChar char="•"/>
                      </a:pPr>
                      <a:endParaRPr lang="en-US" sz="1400" kern="1200" dirty="0">
                        <a:solidFill>
                          <a:schemeClr val="bg1"/>
                        </a:solidFill>
                        <a:latin typeface="+mn-lt"/>
                        <a:ea typeface="+mn-ea"/>
                        <a:cs typeface="+mn-cs"/>
                      </a:endParaRPr>
                    </a:p>
                    <a:p>
                      <a:pPr lvl="1" algn="l">
                        <a:lnSpc>
                          <a:spcPct val="100000"/>
                        </a:lnSpc>
                        <a:buFont typeface="Arial" panose="020B0604020202020204" pitchFamily="34" charset="0"/>
                        <a:buNone/>
                      </a:pPr>
                      <a:r>
                        <a:rPr lang="en-US" sz="1400" kern="1200" dirty="0">
                          <a:solidFill>
                            <a:schemeClr val="bg1"/>
                          </a:solidFill>
                          <a:latin typeface="+mn-lt"/>
                          <a:ea typeface="+mn-ea"/>
                          <a:cs typeface="+mn-cs"/>
                        </a:rPr>
                        <a:t>This project aims to accurately detect and prevent fraudulent insurance claims using historical data.</a:t>
                      </a:r>
                    </a:p>
                  </a:txBody>
                  <a:tcPr marL="68598" marR="68598" marT="34299" marB="34299"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8004237"/>
                  </a:ext>
                </a:extLst>
              </a:tr>
            </a:tbl>
          </a:graphicData>
        </a:graphic>
      </p:graphicFrame>
      <p:sp>
        <p:nvSpPr>
          <p:cNvPr id="3" name="TextBox 2">
            <a:extLst>
              <a:ext uri="{FF2B5EF4-FFF2-40B4-BE49-F238E27FC236}">
                <a16:creationId xmlns:a16="http://schemas.microsoft.com/office/drawing/2014/main" id="{709B0233-E660-E528-499C-4270A246AEA6}"/>
              </a:ext>
            </a:extLst>
          </p:cNvPr>
          <p:cNvSpPr txBox="1"/>
          <p:nvPr/>
        </p:nvSpPr>
        <p:spPr>
          <a:xfrm>
            <a:off x="1850533" y="1583088"/>
            <a:ext cx="8490935" cy="369332"/>
          </a:xfrm>
          <a:prstGeom prst="rect">
            <a:avLst/>
          </a:prstGeom>
          <a:noFill/>
        </p:spPr>
        <p:txBody>
          <a:bodyPr wrap="square">
            <a:spAutoFit/>
          </a:bodyPr>
          <a:lstStyle/>
          <a:p>
            <a:pPr algn="ctr" defTabSz="685983">
              <a:spcBef>
                <a:spcPts val="225"/>
              </a:spcBef>
              <a:spcAft>
                <a:spcPts val="225"/>
              </a:spcAft>
              <a:buClr>
                <a:schemeClr val="accent1"/>
              </a:buClr>
              <a:defRPr/>
            </a:pPr>
            <a:r>
              <a:rPr lang="en-US" b="1" dirty="0">
                <a:solidFill>
                  <a:schemeClr val="bg1"/>
                </a:solidFill>
              </a:rPr>
              <a:t>Detection and Prevention of Vehicle Insurance Claim Fraud</a:t>
            </a:r>
          </a:p>
        </p:txBody>
      </p:sp>
      <p:sp>
        <p:nvSpPr>
          <p:cNvPr id="7" name="Title 1">
            <a:extLst>
              <a:ext uri="{FF2B5EF4-FFF2-40B4-BE49-F238E27FC236}">
                <a16:creationId xmlns:a16="http://schemas.microsoft.com/office/drawing/2014/main" id="{037F66B5-47AC-0369-EDA1-170B3E708873}"/>
              </a:ext>
            </a:extLst>
          </p:cNvPr>
          <p:cNvSpPr>
            <a:spLocks noGrp="1"/>
          </p:cNvSpPr>
          <p:nvPr>
            <p:ph type="title"/>
          </p:nvPr>
        </p:nvSpPr>
        <p:spPr>
          <a:xfrm>
            <a:off x="1739009" y="381000"/>
            <a:ext cx="7772400" cy="1143000"/>
          </a:xfrm>
        </p:spPr>
        <p:txBody>
          <a:bodyPr/>
          <a:lstStyle/>
          <a:p>
            <a:r>
              <a:rPr lang="en-US" dirty="0"/>
              <a:t>Executive Summary</a:t>
            </a:r>
          </a:p>
        </p:txBody>
      </p:sp>
      <p:sp>
        <p:nvSpPr>
          <p:cNvPr id="2" name="Rectangle: Rounded Corners 1">
            <a:extLst>
              <a:ext uri="{FF2B5EF4-FFF2-40B4-BE49-F238E27FC236}">
                <a16:creationId xmlns:a16="http://schemas.microsoft.com/office/drawing/2014/main" id="{C6308B55-6A48-9984-21FE-C0F556092F37}"/>
              </a:ext>
            </a:extLst>
          </p:cNvPr>
          <p:cNvSpPr/>
          <p:nvPr/>
        </p:nvSpPr>
        <p:spPr bwMode="auto">
          <a:xfrm>
            <a:off x="1850532" y="2025446"/>
            <a:ext cx="8490935" cy="737420"/>
          </a:xfrm>
          <a:prstGeom prst="roundRect">
            <a:avLst/>
          </a:prstGeom>
          <a:noFill/>
          <a:ln w="1905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Rectangle: Rounded Corners 3">
            <a:extLst>
              <a:ext uri="{FF2B5EF4-FFF2-40B4-BE49-F238E27FC236}">
                <a16:creationId xmlns:a16="http://schemas.microsoft.com/office/drawing/2014/main" id="{51A793E8-29BA-E49A-7A2B-EF821BA2269E}"/>
              </a:ext>
            </a:extLst>
          </p:cNvPr>
          <p:cNvSpPr/>
          <p:nvPr/>
        </p:nvSpPr>
        <p:spPr bwMode="auto">
          <a:xfrm>
            <a:off x="1859750" y="2904714"/>
            <a:ext cx="8481717" cy="2198227"/>
          </a:xfrm>
          <a:prstGeom prst="roundRect">
            <a:avLst/>
          </a:prstGeom>
          <a:noFill/>
          <a:ln w="28575"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6" name="Audio 5">
            <a:hlinkClick r:id="" action="ppaction://media"/>
            <a:extLst>
              <a:ext uri="{FF2B5EF4-FFF2-40B4-BE49-F238E27FC236}">
                <a16:creationId xmlns:a16="http://schemas.microsoft.com/office/drawing/2014/main" id="{946E9246-83D1-C157-E8CE-569E658C6D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4194219"/>
      </p:ext>
    </p:extLst>
  </p:cSld>
  <p:clrMapOvr>
    <a:masterClrMapping/>
  </p:clrMapOvr>
  <mc:AlternateContent xmlns:mc="http://schemas.openxmlformats.org/markup-compatibility/2006" xmlns:p14="http://schemas.microsoft.com/office/powerpoint/2010/main">
    <mc:Choice Requires="p14">
      <p:transition spd="med" p14:dur="600" advTm="77378">
        <p:fade/>
      </p:transition>
    </mc:Choice>
    <mc:Fallback xmlns="">
      <p:transition spd="med" advTm="77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580735" y="0"/>
            <a:ext cx="4948668" cy="1143000"/>
          </a:xfrm>
        </p:spPr>
        <p:txBody>
          <a:bodyPr/>
          <a:lstStyle/>
          <a:p>
            <a:r>
              <a:rPr lang="en-US" dirty="0"/>
              <a:t>Dataset Analysis</a:t>
            </a:r>
          </a:p>
        </p:txBody>
      </p:sp>
      <p:sp>
        <p:nvSpPr>
          <p:cNvPr id="19" name="Rectangle 18">
            <a:extLst>
              <a:ext uri="{FF2B5EF4-FFF2-40B4-BE49-F238E27FC236}">
                <a16:creationId xmlns:a16="http://schemas.microsoft.com/office/drawing/2014/main" id="{84E66EB1-549A-A979-63D9-6ED68DF1055D}"/>
              </a:ext>
            </a:extLst>
          </p:cNvPr>
          <p:cNvSpPr/>
          <p:nvPr/>
        </p:nvSpPr>
        <p:spPr bwMode="auto">
          <a:xfrm>
            <a:off x="6532870" y="1820169"/>
            <a:ext cx="1676400" cy="457200"/>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 Cleaning</a:t>
            </a:r>
          </a:p>
        </p:txBody>
      </p:sp>
      <p:sp>
        <p:nvSpPr>
          <p:cNvPr id="21" name="Rectangle 20">
            <a:extLst>
              <a:ext uri="{FF2B5EF4-FFF2-40B4-BE49-F238E27FC236}">
                <a16:creationId xmlns:a16="http://schemas.microsoft.com/office/drawing/2014/main" id="{4A685D87-A5EF-4572-3FF3-A97902AC38E0}"/>
              </a:ext>
            </a:extLst>
          </p:cNvPr>
          <p:cNvSpPr/>
          <p:nvPr/>
        </p:nvSpPr>
        <p:spPr bwMode="auto">
          <a:xfrm>
            <a:off x="3386992" y="1822026"/>
            <a:ext cx="1814272" cy="527883"/>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Understanding</a:t>
            </a:r>
          </a:p>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a:t>
            </a:r>
          </a:p>
        </p:txBody>
      </p:sp>
      <p:sp>
        <p:nvSpPr>
          <p:cNvPr id="20" name="Rectangle 19">
            <a:extLst>
              <a:ext uri="{FF2B5EF4-FFF2-40B4-BE49-F238E27FC236}">
                <a16:creationId xmlns:a16="http://schemas.microsoft.com/office/drawing/2014/main" id="{56714C2E-D225-7774-08E3-326F4F7D3AF6}"/>
              </a:ext>
            </a:extLst>
          </p:cNvPr>
          <p:cNvSpPr/>
          <p:nvPr/>
        </p:nvSpPr>
        <p:spPr bwMode="auto">
          <a:xfrm>
            <a:off x="496309" y="1822027"/>
            <a:ext cx="1814272" cy="527882"/>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Dataset Overview</a:t>
            </a:r>
          </a:p>
        </p:txBody>
      </p:sp>
      <p:sp>
        <p:nvSpPr>
          <p:cNvPr id="22" name="Rectangle 21">
            <a:extLst>
              <a:ext uri="{FF2B5EF4-FFF2-40B4-BE49-F238E27FC236}">
                <a16:creationId xmlns:a16="http://schemas.microsoft.com/office/drawing/2014/main" id="{01371B04-A535-FBC8-8547-AB83B91636A1}"/>
              </a:ext>
            </a:extLst>
          </p:cNvPr>
          <p:cNvSpPr/>
          <p:nvPr/>
        </p:nvSpPr>
        <p:spPr bwMode="auto">
          <a:xfrm>
            <a:off x="9423553" y="1822027"/>
            <a:ext cx="2031027" cy="457200"/>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Encoding &amp; Scaling</a:t>
            </a:r>
          </a:p>
        </p:txBody>
      </p:sp>
      <p:cxnSp>
        <p:nvCxnSpPr>
          <p:cNvPr id="4" name="Straight Connector 3">
            <a:extLst>
              <a:ext uri="{FF2B5EF4-FFF2-40B4-BE49-F238E27FC236}">
                <a16:creationId xmlns:a16="http://schemas.microsoft.com/office/drawing/2014/main" id="{6BE91F7A-43AB-C3E6-8E51-DAA1F8D4006B}"/>
              </a:ext>
            </a:extLst>
          </p:cNvPr>
          <p:cNvCxnSpPr>
            <a:cxnSpLocks/>
            <a:endCxn id="20" idx="0"/>
          </p:cNvCxnSpPr>
          <p:nvPr/>
        </p:nvCxnSpPr>
        <p:spPr bwMode="auto">
          <a:xfrm flipH="1">
            <a:off x="1403445" y="806245"/>
            <a:ext cx="3935471" cy="10157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12F28B1F-22BB-742A-6D7D-036ECCCC68B1}"/>
              </a:ext>
            </a:extLst>
          </p:cNvPr>
          <p:cNvCxnSpPr>
            <a:cxnSpLocks/>
            <a:endCxn id="21" idx="0"/>
          </p:cNvCxnSpPr>
          <p:nvPr/>
        </p:nvCxnSpPr>
        <p:spPr bwMode="auto">
          <a:xfrm flipH="1">
            <a:off x="4294128" y="806244"/>
            <a:ext cx="1044788" cy="10157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58BBB4DA-FE82-00A1-E609-F7A03C7DB85F}"/>
              </a:ext>
            </a:extLst>
          </p:cNvPr>
          <p:cNvCxnSpPr>
            <a:cxnSpLocks/>
            <a:endCxn id="19" idx="0"/>
          </p:cNvCxnSpPr>
          <p:nvPr/>
        </p:nvCxnSpPr>
        <p:spPr bwMode="auto">
          <a:xfrm>
            <a:off x="5338916" y="806244"/>
            <a:ext cx="2032154" cy="10139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157554A0-6F7C-14BF-2BB6-2CF1F7B5046C}"/>
              </a:ext>
            </a:extLst>
          </p:cNvPr>
          <p:cNvCxnSpPr>
            <a:cxnSpLocks/>
            <a:endCxn id="22" idx="0"/>
          </p:cNvCxnSpPr>
          <p:nvPr/>
        </p:nvCxnSpPr>
        <p:spPr bwMode="auto">
          <a:xfrm>
            <a:off x="5338916" y="804386"/>
            <a:ext cx="5100151" cy="10176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Connector: Elbow 15">
            <a:extLst>
              <a:ext uri="{FF2B5EF4-FFF2-40B4-BE49-F238E27FC236}">
                <a16:creationId xmlns:a16="http://schemas.microsoft.com/office/drawing/2014/main" id="{682E1208-B396-F583-4B7D-0CB50D47F5A4}"/>
              </a:ext>
            </a:extLst>
          </p:cNvPr>
          <p:cNvCxnSpPr>
            <a:cxnSpLocks/>
          </p:cNvCxnSpPr>
          <p:nvPr/>
        </p:nvCxnSpPr>
        <p:spPr bwMode="auto">
          <a:xfrm rot="16200000" flipV="1">
            <a:off x="499499" y="2515112"/>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08B42150-C370-F3FC-257B-A867CC06CCF3}"/>
              </a:ext>
            </a:extLst>
          </p:cNvPr>
          <p:cNvSpPr txBox="1"/>
          <p:nvPr/>
        </p:nvSpPr>
        <p:spPr>
          <a:xfrm>
            <a:off x="953729" y="2830842"/>
            <a:ext cx="2782529" cy="276999"/>
          </a:xfrm>
          <a:prstGeom prst="rect">
            <a:avLst/>
          </a:prstGeom>
          <a:noFill/>
        </p:spPr>
        <p:txBody>
          <a:bodyPr wrap="square" rtlCol="0">
            <a:spAutoFit/>
          </a:bodyPr>
          <a:lstStyle/>
          <a:p>
            <a:r>
              <a:rPr lang="en-US" sz="1200" b="1" dirty="0"/>
              <a:t>Data Source: Kaggle</a:t>
            </a:r>
          </a:p>
        </p:txBody>
      </p:sp>
      <p:cxnSp>
        <p:nvCxnSpPr>
          <p:cNvPr id="25" name="Connector: Elbow 24">
            <a:extLst>
              <a:ext uri="{FF2B5EF4-FFF2-40B4-BE49-F238E27FC236}">
                <a16:creationId xmlns:a16="http://schemas.microsoft.com/office/drawing/2014/main" id="{84DE12A4-243F-912C-2F36-7314D21FF6B7}"/>
              </a:ext>
            </a:extLst>
          </p:cNvPr>
          <p:cNvCxnSpPr>
            <a:cxnSpLocks/>
          </p:cNvCxnSpPr>
          <p:nvPr/>
        </p:nvCxnSpPr>
        <p:spPr bwMode="auto">
          <a:xfrm rot="16200000" flipV="1">
            <a:off x="499499" y="3151149"/>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a:extLst>
              <a:ext uri="{FF2B5EF4-FFF2-40B4-BE49-F238E27FC236}">
                <a16:creationId xmlns:a16="http://schemas.microsoft.com/office/drawing/2014/main" id="{A5C497C0-221E-485D-02CC-75F5786C477D}"/>
              </a:ext>
            </a:extLst>
          </p:cNvPr>
          <p:cNvSpPr txBox="1"/>
          <p:nvPr/>
        </p:nvSpPr>
        <p:spPr>
          <a:xfrm>
            <a:off x="919316" y="3429000"/>
            <a:ext cx="2782529" cy="276999"/>
          </a:xfrm>
          <a:prstGeom prst="rect">
            <a:avLst/>
          </a:prstGeom>
          <a:noFill/>
        </p:spPr>
        <p:txBody>
          <a:bodyPr wrap="square" rtlCol="0">
            <a:spAutoFit/>
          </a:bodyPr>
          <a:lstStyle/>
          <a:p>
            <a:r>
              <a:rPr lang="en-US" sz="1200" b="1" dirty="0"/>
              <a:t>33 variables</a:t>
            </a:r>
          </a:p>
        </p:txBody>
      </p:sp>
      <p:cxnSp>
        <p:nvCxnSpPr>
          <p:cNvPr id="27" name="Connector: Elbow 26">
            <a:extLst>
              <a:ext uri="{FF2B5EF4-FFF2-40B4-BE49-F238E27FC236}">
                <a16:creationId xmlns:a16="http://schemas.microsoft.com/office/drawing/2014/main" id="{27456CA6-9187-298C-F787-9F374554009D}"/>
              </a:ext>
            </a:extLst>
          </p:cNvPr>
          <p:cNvCxnSpPr>
            <a:cxnSpLocks/>
          </p:cNvCxnSpPr>
          <p:nvPr/>
        </p:nvCxnSpPr>
        <p:spPr bwMode="auto">
          <a:xfrm rot="16200000" flipV="1">
            <a:off x="499499" y="3739544"/>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EF4D2077-C7D9-867C-CF0E-78F39E28B3F2}"/>
              </a:ext>
            </a:extLst>
          </p:cNvPr>
          <p:cNvSpPr txBox="1"/>
          <p:nvPr/>
        </p:nvSpPr>
        <p:spPr>
          <a:xfrm>
            <a:off x="496309" y="4027158"/>
            <a:ext cx="2782529" cy="461665"/>
          </a:xfrm>
          <a:prstGeom prst="rect">
            <a:avLst/>
          </a:prstGeom>
          <a:noFill/>
        </p:spPr>
        <p:txBody>
          <a:bodyPr wrap="square" rtlCol="0">
            <a:spAutoFit/>
          </a:bodyPr>
          <a:lstStyle/>
          <a:p>
            <a:pPr algn="ctr"/>
            <a:r>
              <a:rPr lang="en-US" sz="1200" b="1" dirty="0"/>
              <a:t>Categorial &amp; Numerical</a:t>
            </a:r>
          </a:p>
          <a:p>
            <a:pPr algn="ctr"/>
            <a:r>
              <a:rPr lang="en-US" sz="1200" b="1" dirty="0"/>
              <a:t>Variables</a:t>
            </a:r>
          </a:p>
        </p:txBody>
      </p:sp>
      <p:sp>
        <p:nvSpPr>
          <p:cNvPr id="32" name="TextBox 31">
            <a:extLst>
              <a:ext uri="{FF2B5EF4-FFF2-40B4-BE49-F238E27FC236}">
                <a16:creationId xmlns:a16="http://schemas.microsoft.com/office/drawing/2014/main" id="{D59D190A-75E0-DFD4-B139-B52A99535B22}"/>
              </a:ext>
            </a:extLst>
          </p:cNvPr>
          <p:cNvSpPr txBox="1"/>
          <p:nvPr/>
        </p:nvSpPr>
        <p:spPr>
          <a:xfrm>
            <a:off x="9409473" y="3013501"/>
            <a:ext cx="2403321" cy="830997"/>
          </a:xfrm>
          <a:prstGeom prst="rect">
            <a:avLst/>
          </a:prstGeom>
          <a:noFill/>
        </p:spPr>
        <p:txBody>
          <a:bodyPr wrap="square">
            <a:spAutoFit/>
          </a:bodyPr>
          <a:lstStyle/>
          <a:p>
            <a:r>
              <a:rPr lang="en-US" sz="1200" b="1" dirty="0"/>
              <a:t>Converted categorical variables into numerical formats and standardized numerical features </a:t>
            </a:r>
          </a:p>
        </p:txBody>
      </p:sp>
      <p:sp>
        <p:nvSpPr>
          <p:cNvPr id="36" name="Rectangle: Rounded Corners 35">
            <a:extLst>
              <a:ext uri="{FF2B5EF4-FFF2-40B4-BE49-F238E27FC236}">
                <a16:creationId xmlns:a16="http://schemas.microsoft.com/office/drawing/2014/main" id="{8F68CC37-6A7A-CA5D-2F24-F9B8D082BB1E}"/>
              </a:ext>
            </a:extLst>
          </p:cNvPr>
          <p:cNvSpPr/>
          <p:nvPr/>
        </p:nvSpPr>
        <p:spPr bwMode="auto">
          <a:xfrm>
            <a:off x="9153834" y="2969341"/>
            <a:ext cx="2403321" cy="875157"/>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39" name="Straight Arrow Connector 38">
            <a:extLst>
              <a:ext uri="{FF2B5EF4-FFF2-40B4-BE49-F238E27FC236}">
                <a16:creationId xmlns:a16="http://schemas.microsoft.com/office/drawing/2014/main" id="{734D60F7-3F32-BB4D-C823-4B9F6AE06562}"/>
              </a:ext>
            </a:extLst>
          </p:cNvPr>
          <p:cNvCxnSpPr>
            <a:cxnSpLocks/>
            <a:endCxn id="36" idx="0"/>
          </p:cNvCxnSpPr>
          <p:nvPr/>
        </p:nvCxnSpPr>
        <p:spPr bwMode="auto">
          <a:xfrm>
            <a:off x="10340744" y="2279227"/>
            <a:ext cx="14751" cy="69011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2B75C7BB-1704-8B30-9A4A-BB530FB960AB}"/>
              </a:ext>
            </a:extLst>
          </p:cNvPr>
          <p:cNvSpPr txBox="1"/>
          <p:nvPr/>
        </p:nvSpPr>
        <p:spPr>
          <a:xfrm>
            <a:off x="6107958" y="2969341"/>
            <a:ext cx="2782529" cy="1015663"/>
          </a:xfrm>
          <a:prstGeom prst="rect">
            <a:avLst/>
          </a:prstGeom>
          <a:noFill/>
        </p:spPr>
        <p:txBody>
          <a:bodyPr wrap="square">
            <a:spAutoFit/>
          </a:bodyPr>
          <a:lstStyle/>
          <a:p>
            <a:r>
              <a:rPr lang="en-US" sz="1200" b="1" dirty="0"/>
              <a:t>To ensure data integrity and suitability for model training, it's essential to comprehend the data's structure, types, and initial statistics.</a:t>
            </a:r>
          </a:p>
        </p:txBody>
      </p:sp>
      <p:sp>
        <p:nvSpPr>
          <p:cNvPr id="42" name="Rectangle: Rounded Corners 41">
            <a:extLst>
              <a:ext uri="{FF2B5EF4-FFF2-40B4-BE49-F238E27FC236}">
                <a16:creationId xmlns:a16="http://schemas.microsoft.com/office/drawing/2014/main" id="{0B7A4FC1-9622-9D84-D4CA-D166BBA9A756}"/>
              </a:ext>
            </a:extLst>
          </p:cNvPr>
          <p:cNvSpPr/>
          <p:nvPr/>
        </p:nvSpPr>
        <p:spPr bwMode="auto">
          <a:xfrm>
            <a:off x="6084043" y="2991421"/>
            <a:ext cx="2686331" cy="993583"/>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43" name="Straight Arrow Connector 42">
            <a:extLst>
              <a:ext uri="{FF2B5EF4-FFF2-40B4-BE49-F238E27FC236}">
                <a16:creationId xmlns:a16="http://schemas.microsoft.com/office/drawing/2014/main" id="{3FB22EFA-7D4F-4581-28B3-A3610E475634}"/>
              </a:ext>
            </a:extLst>
          </p:cNvPr>
          <p:cNvCxnSpPr>
            <a:cxnSpLocks/>
            <a:stCxn id="19" idx="2"/>
            <a:endCxn id="42" idx="0"/>
          </p:cNvCxnSpPr>
          <p:nvPr/>
        </p:nvCxnSpPr>
        <p:spPr bwMode="auto">
          <a:xfrm>
            <a:off x="7371070" y="2277369"/>
            <a:ext cx="56139" cy="714052"/>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185D361-3CE3-EF01-C9AB-42EE7D8C5C41}"/>
              </a:ext>
            </a:extLst>
          </p:cNvPr>
          <p:cNvSpPr txBox="1"/>
          <p:nvPr/>
        </p:nvSpPr>
        <p:spPr>
          <a:xfrm>
            <a:off x="3108391" y="3004243"/>
            <a:ext cx="2388570" cy="830997"/>
          </a:xfrm>
          <a:prstGeom prst="rect">
            <a:avLst/>
          </a:prstGeom>
          <a:noFill/>
        </p:spPr>
        <p:txBody>
          <a:bodyPr wrap="square">
            <a:spAutoFit/>
          </a:bodyPr>
          <a:lstStyle/>
          <a:p>
            <a:r>
              <a:rPr lang="en-US" sz="1200" b="1" dirty="0"/>
              <a:t>Checking Missing Values is crucial as they can impact the performance of machine learning models.</a:t>
            </a:r>
          </a:p>
        </p:txBody>
      </p:sp>
      <p:sp>
        <p:nvSpPr>
          <p:cNvPr id="46" name="Rectangle: Rounded Corners 45">
            <a:extLst>
              <a:ext uri="{FF2B5EF4-FFF2-40B4-BE49-F238E27FC236}">
                <a16:creationId xmlns:a16="http://schemas.microsoft.com/office/drawing/2014/main" id="{BE8FB7C1-789E-8912-97B3-AEDCE9460ED5}"/>
              </a:ext>
            </a:extLst>
          </p:cNvPr>
          <p:cNvSpPr/>
          <p:nvPr/>
        </p:nvSpPr>
        <p:spPr bwMode="auto">
          <a:xfrm>
            <a:off x="3113307" y="2982163"/>
            <a:ext cx="2403321" cy="875157"/>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47" name="Straight Arrow Connector 46">
            <a:extLst>
              <a:ext uri="{FF2B5EF4-FFF2-40B4-BE49-F238E27FC236}">
                <a16:creationId xmlns:a16="http://schemas.microsoft.com/office/drawing/2014/main" id="{72E9E053-09AB-E9BE-40DE-FA7266865B3A}"/>
              </a:ext>
            </a:extLst>
          </p:cNvPr>
          <p:cNvCxnSpPr>
            <a:cxnSpLocks/>
            <a:endCxn id="46" idx="0"/>
          </p:cNvCxnSpPr>
          <p:nvPr/>
        </p:nvCxnSpPr>
        <p:spPr bwMode="auto">
          <a:xfrm>
            <a:off x="4300217" y="2292049"/>
            <a:ext cx="14751" cy="69011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 name="Audio 5">
            <a:hlinkClick r:id="" action="ppaction://media"/>
            <a:extLst>
              <a:ext uri="{FF2B5EF4-FFF2-40B4-BE49-F238E27FC236}">
                <a16:creationId xmlns:a16="http://schemas.microsoft.com/office/drawing/2014/main" id="{23B06BD8-AD8C-E633-030F-AB8FA796D7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62515771"/>
      </p:ext>
    </p:extLst>
  </p:cSld>
  <p:clrMapOvr>
    <a:masterClrMapping/>
  </p:clrMapOvr>
  <mc:AlternateContent xmlns:mc="http://schemas.openxmlformats.org/markup-compatibility/2006" xmlns:p14="http://schemas.microsoft.com/office/powerpoint/2010/main">
    <mc:Choice Requires="p14">
      <p:transition spd="slow" p14:dur="2000" advTm="111302"/>
    </mc:Choice>
    <mc:Fallback xmlns="">
      <p:transition spd="slow" advTm="111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845618" y="513580"/>
            <a:ext cx="4063661" cy="1143000"/>
          </a:xfrm>
        </p:spPr>
        <p:txBody>
          <a:bodyPr/>
          <a:lstStyle/>
          <a:p>
            <a:r>
              <a:rPr lang="en-US" dirty="0"/>
              <a:t>Exploratory Data </a:t>
            </a:r>
            <a:br>
              <a:rPr lang="en-US" dirty="0"/>
            </a:br>
            <a:r>
              <a:rPr lang="en-US" dirty="0"/>
              <a:t>Analysis</a:t>
            </a:r>
          </a:p>
        </p:txBody>
      </p:sp>
      <p:sp>
        <p:nvSpPr>
          <p:cNvPr id="13" name="TextBox 12">
            <a:extLst>
              <a:ext uri="{FF2B5EF4-FFF2-40B4-BE49-F238E27FC236}">
                <a16:creationId xmlns:a16="http://schemas.microsoft.com/office/drawing/2014/main" id="{21E60195-3B12-AA60-68EE-BCEE234F4A3B}"/>
              </a:ext>
            </a:extLst>
          </p:cNvPr>
          <p:cNvSpPr txBox="1"/>
          <p:nvPr/>
        </p:nvSpPr>
        <p:spPr>
          <a:xfrm>
            <a:off x="1004341" y="2148696"/>
            <a:ext cx="4212236" cy="3046988"/>
          </a:xfrm>
          <a:prstGeom prst="rect">
            <a:avLst/>
          </a:prstGeom>
          <a:noFill/>
        </p:spPr>
        <p:txBody>
          <a:bodyPr wrap="square">
            <a:spAutoFit/>
          </a:bodyPr>
          <a:lstStyle/>
          <a:p>
            <a:pPr marL="285750" indent="-285750">
              <a:buFont typeface="Arial" panose="020B0604020202020204" pitchFamily="34" charset="0"/>
              <a:buChar char="•"/>
            </a:pPr>
            <a:r>
              <a:rPr lang="en-US" sz="1600" dirty="0"/>
              <a:t>94% of claims are legitimate.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6% of claims are fraudulent.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Significant class imbalance.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Importance of accurate fraud detection.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Challenges posed by rare fraudulent claims.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Necessity of robust models.</a:t>
            </a:r>
          </a:p>
        </p:txBody>
      </p:sp>
      <p:pic>
        <p:nvPicPr>
          <p:cNvPr id="15" name="Picture 14">
            <a:extLst>
              <a:ext uri="{FF2B5EF4-FFF2-40B4-BE49-F238E27FC236}">
                <a16:creationId xmlns:a16="http://schemas.microsoft.com/office/drawing/2014/main" id="{098741E7-1EEB-E092-A554-BE3AD258E29B}"/>
              </a:ext>
            </a:extLst>
          </p:cNvPr>
          <p:cNvPicPr>
            <a:picLocks noChangeAspect="1"/>
          </p:cNvPicPr>
          <p:nvPr/>
        </p:nvPicPr>
        <p:blipFill>
          <a:blip r:embed="rId5"/>
          <a:stretch>
            <a:fillRect/>
          </a:stretch>
        </p:blipFill>
        <p:spPr>
          <a:xfrm>
            <a:off x="5411451" y="1085080"/>
            <a:ext cx="6475749" cy="4687839"/>
          </a:xfrm>
          <a:prstGeom prst="rect">
            <a:avLst/>
          </a:prstGeom>
        </p:spPr>
      </p:pic>
      <p:pic>
        <p:nvPicPr>
          <p:cNvPr id="134" name="Audio 133">
            <a:extLst>
              <a:ext uri="{FF2B5EF4-FFF2-40B4-BE49-F238E27FC236}">
                <a16:creationId xmlns:a16="http://schemas.microsoft.com/office/drawing/2014/main" id="{1F45F33F-A3FC-5762-271D-A848A5657F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9251018"/>
      </p:ext>
    </p:extLst>
  </p:cSld>
  <p:clrMapOvr>
    <a:masterClrMapping/>
  </p:clrMapOvr>
  <mc:AlternateContent xmlns:mc="http://schemas.openxmlformats.org/markup-compatibility/2006" xmlns:p14="http://schemas.microsoft.com/office/powerpoint/2010/main">
    <mc:Choice Requires="p14">
      <p:transition spd="slow" p14:dur="2000" advTm="46305"/>
    </mc:Choice>
    <mc:Fallback xmlns="">
      <p:transition spd="slow" advTm="46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75500" y="480405"/>
            <a:ext cx="3866716" cy="1143000"/>
          </a:xfrm>
        </p:spPr>
        <p:txBody>
          <a:bodyPr/>
          <a:lstStyle/>
          <a:p>
            <a:r>
              <a:rPr lang="en-US" dirty="0"/>
              <a:t>Feature Analysis</a:t>
            </a:r>
          </a:p>
        </p:txBody>
      </p:sp>
      <p:pic>
        <p:nvPicPr>
          <p:cNvPr id="4" name="Picture 3">
            <a:extLst>
              <a:ext uri="{FF2B5EF4-FFF2-40B4-BE49-F238E27FC236}">
                <a16:creationId xmlns:a16="http://schemas.microsoft.com/office/drawing/2014/main" id="{C730D968-320C-6823-F770-BDD15E4C6298}"/>
              </a:ext>
            </a:extLst>
          </p:cNvPr>
          <p:cNvPicPr>
            <a:picLocks noChangeAspect="1"/>
          </p:cNvPicPr>
          <p:nvPr/>
        </p:nvPicPr>
        <p:blipFill>
          <a:blip r:embed="rId5"/>
          <a:stretch>
            <a:fillRect/>
          </a:stretch>
        </p:blipFill>
        <p:spPr>
          <a:xfrm>
            <a:off x="8177572" y="480405"/>
            <a:ext cx="3638928" cy="2789728"/>
          </a:xfrm>
          <a:prstGeom prst="rect">
            <a:avLst/>
          </a:prstGeom>
        </p:spPr>
      </p:pic>
      <p:pic>
        <p:nvPicPr>
          <p:cNvPr id="7" name="Picture 6">
            <a:extLst>
              <a:ext uri="{FF2B5EF4-FFF2-40B4-BE49-F238E27FC236}">
                <a16:creationId xmlns:a16="http://schemas.microsoft.com/office/drawing/2014/main" id="{FAD7C107-AD2E-9C43-9EED-710492CEB8B6}"/>
              </a:ext>
            </a:extLst>
          </p:cNvPr>
          <p:cNvPicPr>
            <a:picLocks noChangeAspect="1"/>
          </p:cNvPicPr>
          <p:nvPr/>
        </p:nvPicPr>
        <p:blipFill>
          <a:blip r:embed="rId6"/>
          <a:stretch>
            <a:fillRect/>
          </a:stretch>
        </p:blipFill>
        <p:spPr>
          <a:xfrm>
            <a:off x="4353634" y="578729"/>
            <a:ext cx="3484732" cy="2850271"/>
          </a:xfrm>
          <a:prstGeom prst="rect">
            <a:avLst/>
          </a:prstGeom>
        </p:spPr>
      </p:pic>
      <p:pic>
        <p:nvPicPr>
          <p:cNvPr id="9" name="Picture 8">
            <a:extLst>
              <a:ext uri="{FF2B5EF4-FFF2-40B4-BE49-F238E27FC236}">
                <a16:creationId xmlns:a16="http://schemas.microsoft.com/office/drawing/2014/main" id="{37AE7E6E-C9FE-2517-43BE-4EF30783AF27}"/>
              </a:ext>
            </a:extLst>
          </p:cNvPr>
          <p:cNvPicPr>
            <a:picLocks noChangeAspect="1"/>
          </p:cNvPicPr>
          <p:nvPr/>
        </p:nvPicPr>
        <p:blipFill>
          <a:blip r:embed="rId7"/>
          <a:stretch>
            <a:fillRect/>
          </a:stretch>
        </p:blipFill>
        <p:spPr>
          <a:xfrm>
            <a:off x="4389692" y="3330676"/>
            <a:ext cx="3448674" cy="2608009"/>
          </a:xfrm>
          <a:prstGeom prst="rect">
            <a:avLst/>
          </a:prstGeom>
        </p:spPr>
      </p:pic>
      <p:pic>
        <p:nvPicPr>
          <p:cNvPr id="11" name="Picture 10">
            <a:extLst>
              <a:ext uri="{FF2B5EF4-FFF2-40B4-BE49-F238E27FC236}">
                <a16:creationId xmlns:a16="http://schemas.microsoft.com/office/drawing/2014/main" id="{11F2CE62-AF99-2FE7-FDAD-43B88D635426}"/>
              </a:ext>
            </a:extLst>
          </p:cNvPr>
          <p:cNvPicPr>
            <a:picLocks noChangeAspect="1"/>
          </p:cNvPicPr>
          <p:nvPr/>
        </p:nvPicPr>
        <p:blipFill>
          <a:blip r:embed="rId8"/>
          <a:stretch>
            <a:fillRect/>
          </a:stretch>
        </p:blipFill>
        <p:spPr>
          <a:xfrm>
            <a:off x="8177572" y="3330676"/>
            <a:ext cx="3671099" cy="2534768"/>
          </a:xfrm>
          <a:prstGeom prst="rect">
            <a:avLst/>
          </a:prstGeom>
        </p:spPr>
      </p:pic>
      <p:sp>
        <p:nvSpPr>
          <p:cNvPr id="12" name="TextBox 11">
            <a:extLst>
              <a:ext uri="{FF2B5EF4-FFF2-40B4-BE49-F238E27FC236}">
                <a16:creationId xmlns:a16="http://schemas.microsoft.com/office/drawing/2014/main" id="{A1DBA233-28DC-D6B1-323E-5EF5A1401DAF}"/>
              </a:ext>
            </a:extLst>
          </p:cNvPr>
          <p:cNvSpPr txBox="1"/>
          <p:nvPr/>
        </p:nvSpPr>
        <p:spPr>
          <a:xfrm>
            <a:off x="271152" y="1597892"/>
            <a:ext cx="4082481" cy="467820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Deductible</a:t>
            </a:r>
            <a:r>
              <a:rPr lang="en-US" sz="1400" dirty="0"/>
              <a:t>: High concentration at 400.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Age</a:t>
            </a:r>
            <a:r>
              <a:rPr lang="en-US" sz="1400" dirty="0"/>
              <a:t>: Most claims are from ages 20-50.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Fraud by Deductible</a:t>
            </a:r>
            <a:r>
              <a:rPr lang="en-US" sz="1400" dirty="0"/>
              <a:t>: Slight difference between fraudulent and non-fraudulent.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Fraud by Age</a:t>
            </a:r>
            <a:r>
              <a:rPr lang="en-US" sz="1400" dirty="0"/>
              <a:t>: Higher fraud in ages 25-35.</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Deductible Distribution</a:t>
            </a:r>
            <a:r>
              <a:rPr lang="en-US" sz="1400" dirty="0"/>
              <a:t>: Peaks around 400.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Age Distribution</a:t>
            </a:r>
            <a:r>
              <a:rPr lang="en-US" sz="1400" dirty="0"/>
              <a:t>: Right-skewed, peak at 30-35.</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Insights for Model</a:t>
            </a:r>
            <a:r>
              <a:rPr lang="en-US" sz="1400" dirty="0"/>
              <a:t>: Guide feature engineering and model tuning.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Visualization Importance</a:t>
            </a:r>
            <a:r>
              <a:rPr lang="en-US" sz="1400" dirty="0"/>
              <a:t>: Understanding feature impact on fraud.</a:t>
            </a:r>
          </a:p>
          <a:p>
            <a:endParaRPr lang="en-US" sz="1400" b="1" dirty="0"/>
          </a:p>
          <a:p>
            <a:endParaRPr lang="en-US" b="1" dirty="0"/>
          </a:p>
        </p:txBody>
      </p:sp>
      <p:pic>
        <p:nvPicPr>
          <p:cNvPr id="50" name="Audio 49">
            <a:extLst>
              <a:ext uri="{FF2B5EF4-FFF2-40B4-BE49-F238E27FC236}">
                <a16:creationId xmlns:a16="http://schemas.microsoft.com/office/drawing/2014/main" id="{DC6D1684-6E72-92C2-9E0C-F52D3EA007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1708118"/>
      </p:ext>
    </p:extLst>
  </p:cSld>
  <p:clrMapOvr>
    <a:masterClrMapping/>
  </p:clrMapOvr>
  <mc:AlternateContent xmlns:mc="http://schemas.openxmlformats.org/markup-compatibility/2006" xmlns:p14="http://schemas.microsoft.com/office/powerpoint/2010/main">
    <mc:Choice Requires="p14">
      <p:transition spd="slow" p14:dur="2000" advTm="62371"/>
    </mc:Choice>
    <mc:Fallback xmlns="">
      <p:transition spd="slow" advTm="6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730758" y="357868"/>
            <a:ext cx="5547683" cy="1143000"/>
          </a:xfrm>
        </p:spPr>
        <p:txBody>
          <a:bodyPr/>
          <a:lstStyle/>
          <a:p>
            <a:r>
              <a:rPr lang="en-US" dirty="0"/>
              <a:t>Feature Engineering</a:t>
            </a:r>
          </a:p>
        </p:txBody>
      </p:sp>
      <p:sp>
        <p:nvSpPr>
          <p:cNvPr id="5" name="TextBox 4">
            <a:extLst>
              <a:ext uri="{FF2B5EF4-FFF2-40B4-BE49-F238E27FC236}">
                <a16:creationId xmlns:a16="http://schemas.microsoft.com/office/drawing/2014/main" id="{16536359-7DC8-ECB9-72EA-2947C285F382}"/>
              </a:ext>
            </a:extLst>
          </p:cNvPr>
          <p:cNvSpPr txBox="1"/>
          <p:nvPr/>
        </p:nvSpPr>
        <p:spPr>
          <a:xfrm>
            <a:off x="821825" y="1634941"/>
            <a:ext cx="403204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Extracted key features based on EDA insights.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Applied one-hot encoding for categorical variables.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Scaled numerical features for consistency.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Handled missing values and data imbalances.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Implemented SMOTE for class imbalance.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Ensured data integrity and preprocessing.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Enhanced model performance with engineered features.</a:t>
            </a:r>
          </a:p>
        </p:txBody>
      </p:sp>
      <p:pic>
        <p:nvPicPr>
          <p:cNvPr id="4" name="Picture 3">
            <a:extLst>
              <a:ext uri="{FF2B5EF4-FFF2-40B4-BE49-F238E27FC236}">
                <a16:creationId xmlns:a16="http://schemas.microsoft.com/office/drawing/2014/main" id="{8FAC1EBC-5877-BD18-9947-158517481AE3}"/>
              </a:ext>
            </a:extLst>
          </p:cNvPr>
          <p:cNvPicPr>
            <a:picLocks noChangeAspect="1"/>
          </p:cNvPicPr>
          <p:nvPr/>
        </p:nvPicPr>
        <p:blipFill>
          <a:blip r:embed="rId5"/>
          <a:stretch>
            <a:fillRect/>
          </a:stretch>
        </p:blipFill>
        <p:spPr>
          <a:xfrm>
            <a:off x="6915601" y="1500868"/>
            <a:ext cx="3620899" cy="3498317"/>
          </a:xfrm>
          <a:prstGeom prst="rect">
            <a:avLst/>
          </a:prstGeom>
        </p:spPr>
      </p:pic>
      <p:cxnSp>
        <p:nvCxnSpPr>
          <p:cNvPr id="14" name="Straight Arrow Connector 13">
            <a:extLst>
              <a:ext uri="{FF2B5EF4-FFF2-40B4-BE49-F238E27FC236}">
                <a16:creationId xmlns:a16="http://schemas.microsoft.com/office/drawing/2014/main" id="{812D4BB8-8BF2-A3D1-C06E-ACB8101A1A78}"/>
              </a:ext>
            </a:extLst>
          </p:cNvPr>
          <p:cNvCxnSpPr>
            <a:cxnSpLocks/>
          </p:cNvCxnSpPr>
          <p:nvPr/>
        </p:nvCxnSpPr>
        <p:spPr bwMode="auto">
          <a:xfrm flipH="1" flipV="1">
            <a:off x="7963971" y="1059041"/>
            <a:ext cx="1" cy="47831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85984506-CF93-16A0-51CD-4EE27706BCF4}"/>
              </a:ext>
            </a:extLst>
          </p:cNvPr>
          <p:cNvCxnSpPr>
            <a:cxnSpLocks/>
          </p:cNvCxnSpPr>
          <p:nvPr/>
        </p:nvCxnSpPr>
        <p:spPr bwMode="auto">
          <a:xfrm>
            <a:off x="10536500" y="3250026"/>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C6AD6E54-5722-8E64-3EC7-8E35C2FCE962}"/>
              </a:ext>
            </a:extLst>
          </p:cNvPr>
          <p:cNvCxnSpPr>
            <a:cxnSpLocks/>
          </p:cNvCxnSpPr>
          <p:nvPr/>
        </p:nvCxnSpPr>
        <p:spPr bwMode="auto">
          <a:xfrm>
            <a:off x="9596205" y="4999184"/>
            <a:ext cx="0" cy="40275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05E79524-D84F-F6D3-F151-76F30F1D8FA9}"/>
              </a:ext>
            </a:extLst>
          </p:cNvPr>
          <p:cNvCxnSpPr>
            <a:cxnSpLocks/>
          </p:cNvCxnSpPr>
          <p:nvPr/>
        </p:nvCxnSpPr>
        <p:spPr bwMode="auto">
          <a:xfrm flipH="1">
            <a:off x="6341804" y="3250026"/>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Arrow Connector 22">
            <a:extLst>
              <a:ext uri="{FF2B5EF4-FFF2-40B4-BE49-F238E27FC236}">
                <a16:creationId xmlns:a16="http://schemas.microsoft.com/office/drawing/2014/main" id="{5BEE736E-860E-5559-D880-530D42E51565}"/>
              </a:ext>
            </a:extLst>
          </p:cNvPr>
          <p:cNvCxnSpPr>
            <a:cxnSpLocks/>
          </p:cNvCxnSpPr>
          <p:nvPr/>
        </p:nvCxnSpPr>
        <p:spPr bwMode="auto">
          <a:xfrm flipH="1">
            <a:off x="6341805" y="4403579"/>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CA16FFFE-8367-CD19-FAE8-2C218F8CAAAA}"/>
              </a:ext>
            </a:extLst>
          </p:cNvPr>
          <p:cNvCxnSpPr>
            <a:cxnSpLocks/>
          </p:cNvCxnSpPr>
          <p:nvPr/>
        </p:nvCxnSpPr>
        <p:spPr bwMode="auto">
          <a:xfrm flipH="1">
            <a:off x="6341804" y="2117579"/>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3CE5034D-21C0-A784-3EAD-03F2730CA4B8}"/>
              </a:ext>
            </a:extLst>
          </p:cNvPr>
          <p:cNvCxnSpPr>
            <a:cxnSpLocks/>
          </p:cNvCxnSpPr>
          <p:nvPr/>
        </p:nvCxnSpPr>
        <p:spPr bwMode="auto">
          <a:xfrm>
            <a:off x="10536500" y="2117674"/>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BF13242C-7F2D-3A25-FEEA-6CDCE5B5404C}"/>
              </a:ext>
            </a:extLst>
          </p:cNvPr>
          <p:cNvCxnSpPr>
            <a:cxnSpLocks/>
          </p:cNvCxnSpPr>
          <p:nvPr/>
        </p:nvCxnSpPr>
        <p:spPr bwMode="auto">
          <a:xfrm>
            <a:off x="10539575" y="4257463"/>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E82D6004-5A54-E628-B4B9-8961CAE9258C}"/>
              </a:ext>
            </a:extLst>
          </p:cNvPr>
          <p:cNvCxnSpPr>
            <a:cxnSpLocks/>
          </p:cNvCxnSpPr>
          <p:nvPr/>
        </p:nvCxnSpPr>
        <p:spPr bwMode="auto">
          <a:xfrm>
            <a:off x="7978799" y="4999184"/>
            <a:ext cx="0" cy="40275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3B506FBE-8794-B458-969F-A0640E78F547}"/>
              </a:ext>
            </a:extLst>
          </p:cNvPr>
          <p:cNvCxnSpPr/>
          <p:nvPr/>
        </p:nvCxnSpPr>
        <p:spPr bwMode="auto">
          <a:xfrm flipH="1" flipV="1">
            <a:off x="9631404" y="1033395"/>
            <a:ext cx="1" cy="47831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 name="TextBox 31">
            <a:extLst>
              <a:ext uri="{FF2B5EF4-FFF2-40B4-BE49-F238E27FC236}">
                <a16:creationId xmlns:a16="http://schemas.microsoft.com/office/drawing/2014/main" id="{2E60E615-60B4-B155-126E-39FDA5892A51}"/>
              </a:ext>
            </a:extLst>
          </p:cNvPr>
          <p:cNvSpPr txBox="1"/>
          <p:nvPr/>
        </p:nvSpPr>
        <p:spPr>
          <a:xfrm>
            <a:off x="7410212" y="829408"/>
            <a:ext cx="3024292" cy="276999"/>
          </a:xfrm>
          <a:prstGeom prst="rect">
            <a:avLst/>
          </a:prstGeom>
          <a:noFill/>
        </p:spPr>
        <p:txBody>
          <a:bodyPr wrap="square" rtlCol="0">
            <a:spAutoFit/>
          </a:bodyPr>
          <a:lstStyle/>
          <a:p>
            <a:r>
              <a:rPr lang="en-US" sz="1200" b="1" dirty="0"/>
              <a:t>Vehicle Age</a:t>
            </a:r>
          </a:p>
        </p:txBody>
      </p:sp>
      <p:sp>
        <p:nvSpPr>
          <p:cNvPr id="33" name="TextBox 32">
            <a:extLst>
              <a:ext uri="{FF2B5EF4-FFF2-40B4-BE49-F238E27FC236}">
                <a16:creationId xmlns:a16="http://schemas.microsoft.com/office/drawing/2014/main" id="{1D923921-C110-0D12-F87F-1AAC68A0556B}"/>
              </a:ext>
            </a:extLst>
          </p:cNvPr>
          <p:cNvSpPr txBox="1"/>
          <p:nvPr/>
        </p:nvSpPr>
        <p:spPr>
          <a:xfrm>
            <a:off x="9166133" y="825646"/>
            <a:ext cx="3024292" cy="276999"/>
          </a:xfrm>
          <a:prstGeom prst="rect">
            <a:avLst/>
          </a:prstGeom>
          <a:noFill/>
        </p:spPr>
        <p:txBody>
          <a:bodyPr wrap="square" rtlCol="0">
            <a:spAutoFit/>
          </a:bodyPr>
          <a:lstStyle/>
          <a:p>
            <a:r>
              <a:rPr lang="en-US" sz="1200" b="1" dirty="0"/>
              <a:t>Age Group</a:t>
            </a:r>
          </a:p>
        </p:txBody>
      </p:sp>
      <p:sp>
        <p:nvSpPr>
          <p:cNvPr id="34" name="TextBox 33">
            <a:extLst>
              <a:ext uri="{FF2B5EF4-FFF2-40B4-BE49-F238E27FC236}">
                <a16:creationId xmlns:a16="http://schemas.microsoft.com/office/drawing/2014/main" id="{CCD58DCA-707D-5A5C-F264-D81D2D554383}"/>
              </a:ext>
            </a:extLst>
          </p:cNvPr>
          <p:cNvSpPr txBox="1"/>
          <p:nvPr/>
        </p:nvSpPr>
        <p:spPr>
          <a:xfrm>
            <a:off x="7374722" y="5404526"/>
            <a:ext cx="3024292" cy="276999"/>
          </a:xfrm>
          <a:prstGeom prst="rect">
            <a:avLst/>
          </a:prstGeom>
          <a:noFill/>
        </p:spPr>
        <p:txBody>
          <a:bodyPr wrap="square" rtlCol="0">
            <a:spAutoFit/>
          </a:bodyPr>
          <a:lstStyle/>
          <a:p>
            <a:r>
              <a:rPr lang="en-US" sz="1200" b="1" dirty="0"/>
              <a:t>Vehicle Category</a:t>
            </a:r>
          </a:p>
        </p:txBody>
      </p:sp>
      <p:sp>
        <p:nvSpPr>
          <p:cNvPr id="35" name="TextBox 34">
            <a:extLst>
              <a:ext uri="{FF2B5EF4-FFF2-40B4-BE49-F238E27FC236}">
                <a16:creationId xmlns:a16="http://schemas.microsoft.com/office/drawing/2014/main" id="{016E16B2-9CB4-71BF-5EE7-2169F4325D8A}"/>
              </a:ext>
            </a:extLst>
          </p:cNvPr>
          <p:cNvSpPr txBox="1"/>
          <p:nvPr/>
        </p:nvSpPr>
        <p:spPr>
          <a:xfrm>
            <a:off x="9167708" y="5389815"/>
            <a:ext cx="3024292" cy="276999"/>
          </a:xfrm>
          <a:prstGeom prst="rect">
            <a:avLst/>
          </a:prstGeom>
          <a:noFill/>
        </p:spPr>
        <p:txBody>
          <a:bodyPr wrap="square" rtlCol="0">
            <a:spAutoFit/>
          </a:bodyPr>
          <a:lstStyle/>
          <a:p>
            <a:r>
              <a:rPr lang="en-US" sz="1200" b="1" dirty="0"/>
              <a:t>Vehicle Price</a:t>
            </a:r>
          </a:p>
        </p:txBody>
      </p:sp>
      <p:sp>
        <p:nvSpPr>
          <p:cNvPr id="36" name="TextBox 35">
            <a:extLst>
              <a:ext uri="{FF2B5EF4-FFF2-40B4-BE49-F238E27FC236}">
                <a16:creationId xmlns:a16="http://schemas.microsoft.com/office/drawing/2014/main" id="{954744B8-A3BE-330E-143E-A269DBE3A0F0}"/>
              </a:ext>
            </a:extLst>
          </p:cNvPr>
          <p:cNvSpPr txBox="1"/>
          <p:nvPr/>
        </p:nvSpPr>
        <p:spPr>
          <a:xfrm>
            <a:off x="5294406" y="1977368"/>
            <a:ext cx="3024292" cy="276999"/>
          </a:xfrm>
          <a:prstGeom prst="rect">
            <a:avLst/>
          </a:prstGeom>
          <a:noFill/>
        </p:spPr>
        <p:txBody>
          <a:bodyPr wrap="square" rtlCol="0">
            <a:spAutoFit/>
          </a:bodyPr>
          <a:lstStyle/>
          <a:p>
            <a:r>
              <a:rPr lang="en-US" sz="1200" b="1" dirty="0"/>
              <a:t>Deductible</a:t>
            </a:r>
          </a:p>
        </p:txBody>
      </p:sp>
      <p:sp>
        <p:nvSpPr>
          <p:cNvPr id="37" name="TextBox 36">
            <a:extLst>
              <a:ext uri="{FF2B5EF4-FFF2-40B4-BE49-F238E27FC236}">
                <a16:creationId xmlns:a16="http://schemas.microsoft.com/office/drawing/2014/main" id="{87E2FCE1-FBA3-3352-8A39-FF0A40CA437C}"/>
              </a:ext>
            </a:extLst>
          </p:cNvPr>
          <p:cNvSpPr txBox="1"/>
          <p:nvPr/>
        </p:nvSpPr>
        <p:spPr>
          <a:xfrm>
            <a:off x="5294406" y="3118881"/>
            <a:ext cx="3024292" cy="276999"/>
          </a:xfrm>
          <a:prstGeom prst="rect">
            <a:avLst/>
          </a:prstGeom>
          <a:noFill/>
        </p:spPr>
        <p:txBody>
          <a:bodyPr wrap="square" rtlCol="0">
            <a:spAutoFit/>
          </a:bodyPr>
          <a:lstStyle/>
          <a:p>
            <a:r>
              <a:rPr lang="en-US" sz="1200" b="1" dirty="0"/>
              <a:t>Past Claims</a:t>
            </a:r>
          </a:p>
        </p:txBody>
      </p:sp>
      <p:sp>
        <p:nvSpPr>
          <p:cNvPr id="38" name="TextBox 37">
            <a:extLst>
              <a:ext uri="{FF2B5EF4-FFF2-40B4-BE49-F238E27FC236}">
                <a16:creationId xmlns:a16="http://schemas.microsoft.com/office/drawing/2014/main" id="{252DF235-9598-184F-9D3D-C9D575364394}"/>
              </a:ext>
            </a:extLst>
          </p:cNvPr>
          <p:cNvSpPr txBox="1"/>
          <p:nvPr/>
        </p:nvSpPr>
        <p:spPr>
          <a:xfrm>
            <a:off x="5294406" y="4257463"/>
            <a:ext cx="3024292" cy="276999"/>
          </a:xfrm>
          <a:prstGeom prst="rect">
            <a:avLst/>
          </a:prstGeom>
          <a:noFill/>
        </p:spPr>
        <p:txBody>
          <a:bodyPr wrap="square" rtlCol="0">
            <a:spAutoFit/>
          </a:bodyPr>
          <a:lstStyle/>
          <a:p>
            <a:r>
              <a:rPr lang="en-US" sz="1200" b="1" dirty="0"/>
              <a:t>Policy Type</a:t>
            </a:r>
          </a:p>
        </p:txBody>
      </p:sp>
      <p:sp>
        <p:nvSpPr>
          <p:cNvPr id="40" name="TextBox 39">
            <a:extLst>
              <a:ext uri="{FF2B5EF4-FFF2-40B4-BE49-F238E27FC236}">
                <a16:creationId xmlns:a16="http://schemas.microsoft.com/office/drawing/2014/main" id="{A674B519-3918-89E8-DDCC-A94688E5C010}"/>
              </a:ext>
            </a:extLst>
          </p:cNvPr>
          <p:cNvSpPr txBox="1"/>
          <p:nvPr/>
        </p:nvSpPr>
        <p:spPr>
          <a:xfrm>
            <a:off x="11080955" y="1969263"/>
            <a:ext cx="3024292" cy="276999"/>
          </a:xfrm>
          <a:prstGeom prst="rect">
            <a:avLst/>
          </a:prstGeom>
          <a:noFill/>
        </p:spPr>
        <p:txBody>
          <a:bodyPr wrap="square" rtlCol="0">
            <a:spAutoFit/>
          </a:bodyPr>
          <a:lstStyle/>
          <a:p>
            <a:r>
              <a:rPr lang="en-US" sz="1200" b="1" dirty="0"/>
              <a:t>Fault</a:t>
            </a:r>
          </a:p>
        </p:txBody>
      </p:sp>
      <p:sp>
        <p:nvSpPr>
          <p:cNvPr id="41" name="TextBox 40">
            <a:extLst>
              <a:ext uri="{FF2B5EF4-FFF2-40B4-BE49-F238E27FC236}">
                <a16:creationId xmlns:a16="http://schemas.microsoft.com/office/drawing/2014/main" id="{07ADABCF-47EF-4EE8-923A-C04296B03FBC}"/>
              </a:ext>
            </a:extLst>
          </p:cNvPr>
          <p:cNvSpPr txBox="1"/>
          <p:nvPr/>
        </p:nvSpPr>
        <p:spPr>
          <a:xfrm>
            <a:off x="11080955" y="3129455"/>
            <a:ext cx="3024292" cy="276999"/>
          </a:xfrm>
          <a:prstGeom prst="rect">
            <a:avLst/>
          </a:prstGeom>
          <a:noFill/>
        </p:spPr>
        <p:txBody>
          <a:bodyPr wrap="square" rtlCol="0">
            <a:spAutoFit/>
          </a:bodyPr>
          <a:lstStyle/>
          <a:p>
            <a:r>
              <a:rPr lang="en-US" sz="1200" b="1" dirty="0"/>
              <a:t>Sex</a:t>
            </a:r>
          </a:p>
        </p:txBody>
      </p:sp>
      <p:sp>
        <p:nvSpPr>
          <p:cNvPr id="42" name="TextBox 41">
            <a:extLst>
              <a:ext uri="{FF2B5EF4-FFF2-40B4-BE49-F238E27FC236}">
                <a16:creationId xmlns:a16="http://schemas.microsoft.com/office/drawing/2014/main" id="{CE7320C8-E7B2-15FE-55E0-7BD6F6F68989}"/>
              </a:ext>
            </a:extLst>
          </p:cNvPr>
          <p:cNvSpPr txBox="1"/>
          <p:nvPr/>
        </p:nvSpPr>
        <p:spPr>
          <a:xfrm>
            <a:off x="11120283" y="4118963"/>
            <a:ext cx="3024292" cy="276999"/>
          </a:xfrm>
          <a:prstGeom prst="rect">
            <a:avLst/>
          </a:prstGeom>
          <a:noFill/>
        </p:spPr>
        <p:txBody>
          <a:bodyPr wrap="square" rtlCol="0">
            <a:spAutoFit/>
          </a:bodyPr>
          <a:lstStyle/>
          <a:p>
            <a:r>
              <a:rPr lang="en-US" sz="1200" b="1" dirty="0"/>
              <a:t>Base Policy</a:t>
            </a:r>
          </a:p>
        </p:txBody>
      </p:sp>
      <p:pic>
        <p:nvPicPr>
          <p:cNvPr id="113" name="Audio 112">
            <a:extLst>
              <a:ext uri="{FF2B5EF4-FFF2-40B4-BE49-F238E27FC236}">
                <a16:creationId xmlns:a16="http://schemas.microsoft.com/office/drawing/2014/main" id="{7A0269D7-C129-04C0-D0BD-4EAF591BED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0440078"/>
      </p:ext>
    </p:extLst>
  </p:cSld>
  <p:clrMapOvr>
    <a:masterClrMapping/>
  </p:clrMapOvr>
  <mc:AlternateContent xmlns:mc="http://schemas.openxmlformats.org/markup-compatibility/2006" xmlns:p14="http://schemas.microsoft.com/office/powerpoint/2010/main">
    <mc:Choice Requires="p14">
      <p:transition spd="slow" p14:dur="2000" advTm="61189"/>
    </mc:Choice>
    <mc:Fallback xmlns="">
      <p:transition spd="slow" advTm="61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ED799-5B70-6909-CB1D-DBD0ACD6F45B}"/>
              </a:ext>
            </a:extLst>
          </p:cNvPr>
          <p:cNvSpPr>
            <a:spLocks noGrp="1"/>
          </p:cNvSpPr>
          <p:nvPr>
            <p:ph sz="half" idx="2"/>
          </p:nvPr>
        </p:nvSpPr>
        <p:spPr>
          <a:xfrm>
            <a:off x="773788" y="1595671"/>
            <a:ext cx="3961468" cy="4086381"/>
          </a:xfrm>
        </p:spPr>
        <p:txBody>
          <a:bodyPr/>
          <a:lstStyle/>
          <a:p>
            <a:pPr marL="102870" lvl="1" indent="-11430" eaLnBrk="1" hangingPunct="1">
              <a:lnSpc>
                <a:spcPct val="100000"/>
              </a:lnSpc>
              <a:spcAft>
                <a:spcPts val="0"/>
              </a:spcAft>
            </a:pPr>
            <a:r>
              <a:rPr lang="en-US" sz="1600" kern="1200">
                <a:solidFill>
                  <a:schemeClr val="tx1"/>
                </a:solidFill>
                <a:ea typeface="+mn-ea"/>
                <a:cs typeface="+mn-cs"/>
              </a:rPr>
              <a:t>Selected 10 </a:t>
            </a:r>
            <a:r>
              <a:rPr lang="en-US" sz="1600" kern="1200" dirty="0">
                <a:solidFill>
                  <a:schemeClr val="tx1"/>
                </a:solidFill>
                <a:ea typeface="+mn-ea"/>
                <a:cs typeface="+mn-cs"/>
              </a:rPr>
              <a:t>key features.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Used Chi-square and T-tests for selection.</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Domain knowledge guided feature selection.</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Visualized feature distributions.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Focused on features with strong fraud associations.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Optimized model input with relevant features.</a:t>
            </a:r>
          </a:p>
        </p:txBody>
      </p:sp>
      <p:sp>
        <p:nvSpPr>
          <p:cNvPr id="4" name="Title 3">
            <a:extLst>
              <a:ext uri="{FF2B5EF4-FFF2-40B4-BE49-F238E27FC236}">
                <a16:creationId xmlns:a16="http://schemas.microsoft.com/office/drawing/2014/main" id="{9577CD11-466E-547D-BA98-0B7D4965FB7E}"/>
              </a:ext>
            </a:extLst>
          </p:cNvPr>
          <p:cNvSpPr>
            <a:spLocks noGrp="1"/>
          </p:cNvSpPr>
          <p:nvPr>
            <p:ph type="title"/>
          </p:nvPr>
        </p:nvSpPr>
        <p:spPr>
          <a:xfrm>
            <a:off x="773788" y="242809"/>
            <a:ext cx="4808963" cy="1143000"/>
          </a:xfrm>
        </p:spPr>
        <p:txBody>
          <a:bodyPr/>
          <a:lstStyle/>
          <a:p>
            <a:r>
              <a:rPr lang="en-US" dirty="0"/>
              <a:t>Feature Selection</a:t>
            </a:r>
          </a:p>
        </p:txBody>
      </p:sp>
      <p:sp>
        <p:nvSpPr>
          <p:cNvPr id="6" name="Content Placeholder 5">
            <a:extLst>
              <a:ext uri="{FF2B5EF4-FFF2-40B4-BE49-F238E27FC236}">
                <a16:creationId xmlns:a16="http://schemas.microsoft.com/office/drawing/2014/main" id="{21EFDB47-39FF-0766-D3E4-39E47709A269}"/>
              </a:ext>
            </a:extLst>
          </p:cNvPr>
          <p:cNvSpPr>
            <a:spLocks noGrp="1"/>
          </p:cNvSpPr>
          <p:nvPr>
            <p:ph sz="half" idx="14"/>
          </p:nvPr>
        </p:nvSpPr>
        <p:spPr>
          <a:xfrm>
            <a:off x="8600590" y="649274"/>
            <a:ext cx="2324709" cy="5243526"/>
          </a:xfrm>
        </p:spPr>
        <p:txBody>
          <a:bodyPr/>
          <a:lstStyle/>
          <a:p>
            <a:pPr marL="0" lvl="1" indent="0" eaLnBrk="1" hangingPunct="1">
              <a:lnSpc>
                <a:spcPct val="100000"/>
              </a:lnSpc>
              <a:buNone/>
            </a:pPr>
            <a:r>
              <a:rPr lang="en-US" sz="1600" b="1" u="sng" kern="1200" dirty="0">
                <a:solidFill>
                  <a:schemeClr val="tx1"/>
                </a:solidFill>
                <a:ea typeface="+mn-ea"/>
                <a:cs typeface="+mn-cs"/>
              </a:rPr>
              <a:t>Selected Features:</a:t>
            </a:r>
          </a:p>
          <a:p>
            <a:pPr marL="0" lvl="1" indent="0" eaLnBrk="1" hangingPunct="1">
              <a:lnSpc>
                <a:spcPct val="100000"/>
              </a:lnSpc>
              <a:buNone/>
            </a:pPr>
            <a:endParaRPr lang="en-US" sz="1400" kern="1200" dirty="0">
              <a:solidFill>
                <a:schemeClr val="tx1"/>
              </a:solidFill>
              <a:ea typeface="+mn-ea"/>
              <a:cs typeface="+mn-cs"/>
            </a:endParaRP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Age of vehicle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Age groups 18 - 50</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Past number of claims</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Vehicle price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Vehicle category</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Base policy</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Fault</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Deductible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Policy type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Sex</a:t>
            </a:r>
          </a:p>
          <a:p>
            <a:pPr marL="0" lvl="1" indent="0" eaLnBrk="1" hangingPunct="1">
              <a:lnSpc>
                <a:spcPct val="100000"/>
              </a:lnSpc>
            </a:pPr>
            <a:endParaRPr lang="en-US" sz="1400" kern="1200" dirty="0">
              <a:solidFill>
                <a:schemeClr val="tx1"/>
              </a:solidFill>
              <a:ea typeface="+mn-ea"/>
              <a:cs typeface="+mn-cs"/>
            </a:endParaRPr>
          </a:p>
          <a:p>
            <a:pPr marL="0" lvl="1" indent="0" eaLnBrk="1" hangingPunct="1">
              <a:lnSpc>
                <a:spcPct val="100000"/>
              </a:lnSpc>
              <a:buNone/>
            </a:pPr>
            <a:r>
              <a:rPr lang="en-US" sz="1400" kern="1200" dirty="0">
                <a:solidFill>
                  <a:schemeClr val="tx1"/>
                </a:solidFill>
                <a:ea typeface="+mn-ea"/>
                <a:cs typeface="+mn-cs"/>
              </a:rPr>
              <a:t>Enhanced model performance by focusing on features with the highest predictive power.</a:t>
            </a:r>
          </a:p>
        </p:txBody>
      </p:sp>
      <p:pic>
        <p:nvPicPr>
          <p:cNvPr id="9" name="Picture 8">
            <a:extLst>
              <a:ext uri="{FF2B5EF4-FFF2-40B4-BE49-F238E27FC236}">
                <a16:creationId xmlns:a16="http://schemas.microsoft.com/office/drawing/2014/main" id="{84B1BCB4-6E8A-1E36-2D17-7C3F210E4313}"/>
              </a:ext>
            </a:extLst>
          </p:cNvPr>
          <p:cNvPicPr>
            <a:picLocks noChangeAspect="1"/>
          </p:cNvPicPr>
          <p:nvPr/>
        </p:nvPicPr>
        <p:blipFill>
          <a:blip r:embed="rId5"/>
          <a:stretch>
            <a:fillRect/>
          </a:stretch>
        </p:blipFill>
        <p:spPr>
          <a:xfrm>
            <a:off x="5688015" y="649275"/>
            <a:ext cx="2420071" cy="4730247"/>
          </a:xfrm>
          <a:prstGeom prst="rect">
            <a:avLst/>
          </a:prstGeom>
        </p:spPr>
      </p:pic>
      <p:pic>
        <p:nvPicPr>
          <p:cNvPr id="97" name="Audio 96">
            <a:extLst>
              <a:ext uri="{FF2B5EF4-FFF2-40B4-BE49-F238E27FC236}">
                <a16:creationId xmlns:a16="http://schemas.microsoft.com/office/drawing/2014/main" id="{59715678-17F5-B4F0-7F72-098DCF1832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7180863"/>
      </p:ext>
    </p:extLst>
  </p:cSld>
  <p:clrMapOvr>
    <a:masterClrMapping/>
  </p:clrMapOvr>
  <mc:AlternateContent xmlns:mc="http://schemas.openxmlformats.org/markup-compatibility/2006" xmlns:p14="http://schemas.microsoft.com/office/powerpoint/2010/main">
    <mc:Choice Requires="p14">
      <p:transition spd="slow" p14:dur="2000" advTm="67103"/>
    </mc:Choice>
    <mc:Fallback xmlns="">
      <p:transition spd="slow" advTm="67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465458" y="364733"/>
            <a:ext cx="4691158" cy="1143000"/>
          </a:xfrm>
        </p:spPr>
        <p:txBody>
          <a:bodyPr/>
          <a:lstStyle/>
          <a:p>
            <a:r>
              <a:rPr lang="en-US" dirty="0"/>
              <a:t>Model Development</a:t>
            </a:r>
          </a:p>
        </p:txBody>
      </p:sp>
      <p:sp>
        <p:nvSpPr>
          <p:cNvPr id="5" name="TextBox 4">
            <a:extLst>
              <a:ext uri="{FF2B5EF4-FFF2-40B4-BE49-F238E27FC236}">
                <a16:creationId xmlns:a16="http://schemas.microsoft.com/office/drawing/2014/main" id="{16536359-7DC8-ECB9-72EA-2947C285F382}"/>
              </a:ext>
            </a:extLst>
          </p:cNvPr>
          <p:cNvSpPr txBox="1"/>
          <p:nvPr/>
        </p:nvSpPr>
        <p:spPr>
          <a:xfrm>
            <a:off x="465458" y="1507733"/>
            <a:ext cx="3506935" cy="3600986"/>
          </a:xfrm>
          <a:prstGeom prst="rect">
            <a:avLst/>
          </a:prstGeom>
          <a:noFill/>
        </p:spPr>
        <p:txBody>
          <a:bodyPr wrap="square" rtlCol="0">
            <a:spAutoFit/>
          </a:bodyPr>
          <a:lstStyle/>
          <a:p>
            <a:r>
              <a:rPr lang="en-US" b="1" dirty="0"/>
              <a:t>Model Development:</a:t>
            </a:r>
          </a:p>
          <a:p>
            <a:endParaRPr lang="en-US" sz="1400" dirty="0"/>
          </a:p>
          <a:p>
            <a:r>
              <a:rPr lang="en-US" sz="1400" b="1" dirty="0"/>
              <a:t>Approaches Explored</a:t>
            </a:r>
          </a:p>
          <a:p>
            <a:endParaRPr lang="en-US" sz="1400" b="1" dirty="0"/>
          </a:p>
          <a:p>
            <a:pPr marL="742950" lvl="1" indent="-285750">
              <a:buFont typeface="Arial" panose="020B0604020202020204" pitchFamily="34" charset="0"/>
              <a:buChar char="•"/>
            </a:pPr>
            <a:r>
              <a:rPr lang="en-US" sz="1400" dirty="0"/>
              <a:t>Isolation Forest</a:t>
            </a:r>
          </a:p>
          <a:p>
            <a:pPr marL="742950" lvl="1" indent="-285750">
              <a:buFont typeface="Arial" panose="020B0604020202020204" pitchFamily="34" charset="0"/>
              <a:buChar char="•"/>
            </a:pPr>
            <a:r>
              <a:rPr lang="en-US" sz="1400" dirty="0"/>
              <a:t>Gradient Boosting Model</a:t>
            </a:r>
          </a:p>
          <a:p>
            <a:pPr marL="742950" lvl="1" indent="-285750">
              <a:buFont typeface="Arial" panose="020B0604020202020204" pitchFamily="34" charset="0"/>
              <a:buChar char="•"/>
            </a:pPr>
            <a:r>
              <a:rPr lang="en-US" sz="1400" dirty="0"/>
              <a:t>Decision Tree Classifier</a:t>
            </a:r>
          </a:p>
          <a:p>
            <a:pPr marL="742950" lvl="1" indent="-285750">
              <a:buFont typeface="Arial" panose="020B0604020202020204" pitchFamily="34" charset="0"/>
              <a:buChar char="•"/>
            </a:pPr>
            <a:r>
              <a:rPr lang="en-US" sz="1400" dirty="0"/>
              <a:t>XG Boost</a:t>
            </a:r>
          </a:p>
          <a:p>
            <a:pPr marL="742950" lvl="1" indent="-285750">
              <a:buFont typeface="Arial" panose="020B0604020202020204" pitchFamily="34" charset="0"/>
              <a:buChar char="•"/>
            </a:pPr>
            <a:r>
              <a:rPr lang="en-US" sz="1400" dirty="0"/>
              <a:t>Random Forest</a:t>
            </a:r>
          </a:p>
          <a:p>
            <a:pPr marL="742950" lvl="1" indent="-285750">
              <a:buFont typeface="Arial" panose="020B0604020202020204" pitchFamily="34" charset="0"/>
              <a:buChar char="•"/>
            </a:pPr>
            <a:r>
              <a:rPr lang="en-US" sz="1400" dirty="0"/>
              <a:t>K-Nearest Neighbor</a:t>
            </a:r>
          </a:p>
          <a:p>
            <a:pPr marL="742950" lvl="1" indent="-285750">
              <a:buFont typeface="Arial" panose="020B0604020202020204" pitchFamily="34" charset="0"/>
              <a:buChar char="•"/>
            </a:pPr>
            <a:r>
              <a:rPr lang="en-US" sz="1400" dirty="0"/>
              <a:t>Logistic Regression</a:t>
            </a:r>
          </a:p>
          <a:p>
            <a:pPr marL="742950" lvl="1" indent="-285750">
              <a:buFont typeface="Arial" panose="020B0604020202020204" pitchFamily="34" charset="0"/>
              <a:buChar char="•"/>
            </a:pPr>
            <a:r>
              <a:rPr lang="en-US" sz="1400" dirty="0"/>
              <a:t>CatBoost</a:t>
            </a:r>
          </a:p>
          <a:p>
            <a:endParaRPr lang="en-US" sz="1400" dirty="0"/>
          </a:p>
          <a:p>
            <a:r>
              <a:rPr lang="en-US" sz="1400" b="1" dirty="0"/>
              <a:t>Objective: </a:t>
            </a:r>
            <a:r>
              <a:rPr lang="en-US" sz="1400" dirty="0"/>
              <a:t>To compare different models and select the best performing one based on accuracy and other metrics.</a:t>
            </a:r>
          </a:p>
        </p:txBody>
      </p:sp>
      <p:pic>
        <p:nvPicPr>
          <p:cNvPr id="3" name="Picture 2">
            <a:extLst>
              <a:ext uri="{FF2B5EF4-FFF2-40B4-BE49-F238E27FC236}">
                <a16:creationId xmlns:a16="http://schemas.microsoft.com/office/drawing/2014/main" id="{BDC83F40-D5AF-6594-E598-C0561E7DB629}"/>
              </a:ext>
            </a:extLst>
          </p:cNvPr>
          <p:cNvPicPr>
            <a:picLocks noChangeAspect="1"/>
          </p:cNvPicPr>
          <p:nvPr/>
        </p:nvPicPr>
        <p:blipFill>
          <a:blip r:embed="rId5"/>
          <a:stretch>
            <a:fillRect/>
          </a:stretch>
        </p:blipFill>
        <p:spPr>
          <a:xfrm>
            <a:off x="3972393" y="1366885"/>
            <a:ext cx="7772400" cy="3842534"/>
          </a:xfrm>
          <a:prstGeom prst="rect">
            <a:avLst/>
          </a:prstGeom>
        </p:spPr>
      </p:pic>
      <p:pic>
        <p:nvPicPr>
          <p:cNvPr id="11" name="Audio 10">
            <a:extLst>
              <a:ext uri="{FF2B5EF4-FFF2-40B4-BE49-F238E27FC236}">
                <a16:creationId xmlns:a16="http://schemas.microsoft.com/office/drawing/2014/main" id="{A6531595-2724-223A-B7C6-A137D9B0D7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9212586"/>
      </p:ext>
    </p:extLst>
  </p:cSld>
  <p:clrMapOvr>
    <a:masterClrMapping/>
  </p:clrMapOvr>
  <mc:AlternateContent xmlns:mc="http://schemas.openxmlformats.org/markup-compatibility/2006" xmlns:p14="http://schemas.microsoft.com/office/powerpoint/2010/main">
    <mc:Choice Requires="p14">
      <p:transition spd="slow" p14:dur="2000" advTm="41088"/>
    </mc:Choice>
    <mc:Fallback xmlns="">
      <p:transition spd="slow" advTm="41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722</TotalTime>
  <Words>3016</Words>
  <Application>Microsoft Office PowerPoint</Application>
  <PresentationFormat>Widescreen</PresentationFormat>
  <Paragraphs>291</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MS PGothic</vt:lpstr>
      <vt:lpstr>Aptos</vt:lpstr>
      <vt:lpstr>Arial</vt:lpstr>
      <vt:lpstr>Century Gothic</vt:lpstr>
      <vt:lpstr>Lucida Grande</vt:lpstr>
      <vt:lpstr>Palatino</vt:lpstr>
      <vt:lpstr>Default Theme</vt:lpstr>
      <vt:lpstr>Detection and Prevention of Vehicle Insurance Claim Fraud Leveraging Machine Learning for Accurate Fraud Detection  Machine Learning Fundamentals (AAI-510)</vt:lpstr>
      <vt:lpstr>Understanding the Problem</vt:lpstr>
      <vt:lpstr>Executive Summary</vt:lpstr>
      <vt:lpstr>Dataset Analysis</vt:lpstr>
      <vt:lpstr>Exploratory Data  Analysis</vt:lpstr>
      <vt:lpstr>Feature Analysis</vt:lpstr>
      <vt:lpstr>Feature Engineering</vt:lpstr>
      <vt:lpstr>Feature Selection</vt:lpstr>
      <vt:lpstr>Model Development</vt:lpstr>
      <vt:lpstr>Model Evaluation</vt:lpstr>
      <vt:lpstr>Conclusion</vt:lpstr>
      <vt:lpstr>Societal Impacts</vt:lpstr>
    </vt:vector>
  </TitlesOfParts>
  <Company>AT&amp;T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 MUHAMMAD</dc:creator>
  <cp:lastModifiedBy>Aaron Ramirez</cp:lastModifiedBy>
  <cp:revision>34</cp:revision>
  <dcterms:created xsi:type="dcterms:W3CDTF">2024-06-18T15:33:25Z</dcterms:created>
  <dcterms:modified xsi:type="dcterms:W3CDTF">2024-06-22T21:12:46Z</dcterms:modified>
</cp:coreProperties>
</file>